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18" r:id="rId1"/>
  </p:sldMasterIdLst>
  <p:notesMasterIdLst>
    <p:notesMasterId r:id="rId35"/>
  </p:notesMasterIdLst>
  <p:handoutMasterIdLst>
    <p:handoutMasterId r:id="rId36"/>
  </p:handoutMasterIdLst>
  <p:sldIdLst>
    <p:sldId id="257" r:id="rId2"/>
    <p:sldId id="258" r:id="rId3"/>
    <p:sldId id="330" r:id="rId4"/>
    <p:sldId id="259" r:id="rId5"/>
    <p:sldId id="286" r:id="rId6"/>
    <p:sldId id="340" r:id="rId7"/>
    <p:sldId id="287" r:id="rId8"/>
    <p:sldId id="331" r:id="rId9"/>
    <p:sldId id="305" r:id="rId10"/>
    <p:sldId id="338" r:id="rId11"/>
    <p:sldId id="333" r:id="rId12"/>
    <p:sldId id="260" r:id="rId13"/>
    <p:sldId id="281" r:id="rId14"/>
    <p:sldId id="282" r:id="rId15"/>
    <p:sldId id="283" r:id="rId16"/>
    <p:sldId id="284" r:id="rId17"/>
    <p:sldId id="285" r:id="rId18"/>
    <p:sldId id="334" r:id="rId19"/>
    <p:sldId id="265" r:id="rId20"/>
    <p:sldId id="262" r:id="rId21"/>
    <p:sldId id="266" r:id="rId22"/>
    <p:sldId id="335" r:id="rId23"/>
    <p:sldId id="267" r:id="rId24"/>
    <p:sldId id="270" r:id="rId25"/>
    <p:sldId id="272" r:id="rId26"/>
    <p:sldId id="336" r:id="rId27"/>
    <p:sldId id="274" r:id="rId28"/>
    <p:sldId id="275" r:id="rId29"/>
    <p:sldId id="277" r:id="rId30"/>
    <p:sldId id="337" r:id="rId31"/>
    <p:sldId id="278" r:id="rId32"/>
    <p:sldId id="308" r:id="rId33"/>
    <p:sldId id="291" r:id="rId34"/>
  </p:sldIdLst>
  <p:sldSz cx="12192000" cy="6858000"/>
  <p:notesSz cx="7315200" cy="9601200"/>
  <p:embeddedFontLst>
    <p:embeddedFont>
      <p:font typeface="Calibri" panose="020F0502020204030204" pitchFamily="34" charset="0"/>
      <p:regular r:id="rId37"/>
      <p:bold r:id="rId38"/>
      <p:italic r:id="rId39"/>
      <p:boldItalic r:id="rId40"/>
    </p:embeddedFont>
    <p:embeddedFont>
      <p:font typeface="Candara" panose="020E0502030303020204" pitchFamily="34" charset="0"/>
      <p:regular r:id="rId41"/>
      <p:bold r:id="rId42"/>
      <p:italic r:id="rId43"/>
      <p:boldItalic r:id="rId44"/>
    </p:embeddedFont>
    <p:embeddedFont>
      <p:font typeface="Century Gothic" panose="020B0502020202020204" pitchFamily="34" charset="0"/>
      <p:regular r:id="rId45"/>
      <p:bold r:id="rId46"/>
      <p:italic r:id="rId47"/>
      <p:boldItalic r:id="rId48"/>
    </p:embeddedFont>
  </p:embeddedFontLst>
  <p:defaultTextStyle>
    <a:defPPr>
      <a:defRPr lang="en-US"/>
    </a:defPPr>
    <a:lvl1pPr algn="l" rtl="0" fontAlgn="base">
      <a:spcBef>
        <a:spcPct val="0"/>
      </a:spcBef>
      <a:spcAft>
        <a:spcPct val="0"/>
      </a:spcAft>
      <a:defRPr kern="1200">
        <a:solidFill>
          <a:schemeClr val="tx1"/>
        </a:solidFill>
        <a:latin typeface="Century Gothic" pitchFamily="34" charset="0"/>
        <a:ea typeface="+mn-ea"/>
        <a:cs typeface="Arial" charset="0"/>
      </a:defRPr>
    </a:lvl1pPr>
    <a:lvl2pPr marL="457200" algn="l" rtl="0" fontAlgn="base">
      <a:spcBef>
        <a:spcPct val="0"/>
      </a:spcBef>
      <a:spcAft>
        <a:spcPct val="0"/>
      </a:spcAft>
      <a:defRPr kern="1200">
        <a:solidFill>
          <a:schemeClr val="tx1"/>
        </a:solidFill>
        <a:latin typeface="Century Gothic" pitchFamily="34" charset="0"/>
        <a:ea typeface="+mn-ea"/>
        <a:cs typeface="Arial" charset="0"/>
      </a:defRPr>
    </a:lvl2pPr>
    <a:lvl3pPr marL="914400" algn="l" rtl="0" fontAlgn="base">
      <a:spcBef>
        <a:spcPct val="0"/>
      </a:spcBef>
      <a:spcAft>
        <a:spcPct val="0"/>
      </a:spcAft>
      <a:defRPr kern="1200">
        <a:solidFill>
          <a:schemeClr val="tx1"/>
        </a:solidFill>
        <a:latin typeface="Century Gothic" pitchFamily="34" charset="0"/>
        <a:ea typeface="+mn-ea"/>
        <a:cs typeface="Arial" charset="0"/>
      </a:defRPr>
    </a:lvl3pPr>
    <a:lvl4pPr marL="1371600" algn="l" rtl="0" fontAlgn="base">
      <a:spcBef>
        <a:spcPct val="0"/>
      </a:spcBef>
      <a:spcAft>
        <a:spcPct val="0"/>
      </a:spcAft>
      <a:defRPr kern="1200">
        <a:solidFill>
          <a:schemeClr val="tx1"/>
        </a:solidFill>
        <a:latin typeface="Century Gothic" pitchFamily="34" charset="0"/>
        <a:ea typeface="+mn-ea"/>
        <a:cs typeface="Arial" charset="0"/>
      </a:defRPr>
    </a:lvl4pPr>
    <a:lvl5pPr marL="1828800" algn="l" rtl="0" fontAlgn="base">
      <a:spcBef>
        <a:spcPct val="0"/>
      </a:spcBef>
      <a:spcAft>
        <a:spcPct val="0"/>
      </a:spcAft>
      <a:defRPr kern="1200">
        <a:solidFill>
          <a:schemeClr val="tx1"/>
        </a:solidFill>
        <a:latin typeface="Century Gothic" pitchFamily="34" charset="0"/>
        <a:ea typeface="+mn-ea"/>
        <a:cs typeface="Arial" charset="0"/>
      </a:defRPr>
    </a:lvl5pPr>
    <a:lvl6pPr marL="2286000" algn="l" defTabSz="914400" rtl="0" eaLnBrk="1" latinLnBrk="0" hangingPunct="1">
      <a:defRPr kern="1200">
        <a:solidFill>
          <a:schemeClr val="tx1"/>
        </a:solidFill>
        <a:latin typeface="Century Gothic" pitchFamily="34" charset="0"/>
        <a:ea typeface="+mn-ea"/>
        <a:cs typeface="Arial" charset="0"/>
      </a:defRPr>
    </a:lvl6pPr>
    <a:lvl7pPr marL="2743200" algn="l" defTabSz="914400" rtl="0" eaLnBrk="1" latinLnBrk="0" hangingPunct="1">
      <a:defRPr kern="1200">
        <a:solidFill>
          <a:schemeClr val="tx1"/>
        </a:solidFill>
        <a:latin typeface="Century Gothic" pitchFamily="34" charset="0"/>
        <a:ea typeface="+mn-ea"/>
        <a:cs typeface="Arial" charset="0"/>
      </a:defRPr>
    </a:lvl7pPr>
    <a:lvl8pPr marL="3200400" algn="l" defTabSz="914400" rtl="0" eaLnBrk="1" latinLnBrk="0" hangingPunct="1">
      <a:defRPr kern="1200">
        <a:solidFill>
          <a:schemeClr val="tx1"/>
        </a:solidFill>
        <a:latin typeface="Century Gothic" pitchFamily="34" charset="0"/>
        <a:ea typeface="+mn-ea"/>
        <a:cs typeface="Arial" charset="0"/>
      </a:defRPr>
    </a:lvl8pPr>
    <a:lvl9pPr marL="3657600" algn="l" defTabSz="914400" rtl="0" eaLnBrk="1" latinLnBrk="0" hangingPunct="1">
      <a:defRPr kern="1200">
        <a:solidFill>
          <a:schemeClr val="tx1"/>
        </a:solidFill>
        <a:latin typeface="Century Gothic" pitchFamily="34" charset="0"/>
        <a:ea typeface="+mn-ea"/>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7476" autoAdjust="0"/>
  </p:normalViewPr>
  <p:slideViewPr>
    <p:cSldViewPr>
      <p:cViewPr varScale="1">
        <p:scale>
          <a:sx n="73" d="100"/>
          <a:sy n="73" d="100"/>
        </p:scale>
        <p:origin x="1914" y="60"/>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74" d="100"/>
          <a:sy n="74" d="100"/>
        </p:scale>
        <p:origin x="2870" y="8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7.fntdata"/><Relationship Id="rId48" Type="http://schemas.openxmlformats.org/officeDocument/2006/relationships/font" Target="fonts/font12.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8610"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atin typeface="Arial" charset="0"/>
              </a:defRPr>
            </a:lvl1pPr>
          </a:lstStyle>
          <a:p>
            <a:endParaRPr lang="en-US"/>
          </a:p>
        </p:txBody>
      </p:sp>
      <p:sp>
        <p:nvSpPr>
          <p:cNvPr id="68611"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300">
                <a:latin typeface="Arial" charset="0"/>
              </a:defRPr>
            </a:lvl1pPr>
          </a:lstStyle>
          <a:p>
            <a:endParaRPr lang="en-US" dirty="0"/>
          </a:p>
        </p:txBody>
      </p:sp>
      <p:sp>
        <p:nvSpPr>
          <p:cNvPr id="68612" name="Rectangle 4"/>
          <p:cNvSpPr>
            <a:spLocks noGrp="1" noChangeArrowheads="1"/>
          </p:cNvSpPr>
          <p:nvPr>
            <p:ph type="ftr" sz="quarter" idx="2"/>
          </p:nvPr>
        </p:nvSpPr>
        <p:spPr bwMode="auto">
          <a:xfrm>
            <a:off x="0" y="9120188"/>
            <a:ext cx="4724400"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atin typeface="Arial" charset="0"/>
              </a:defRPr>
            </a:lvl1pPr>
          </a:lstStyle>
          <a:p>
            <a:r>
              <a:rPr lang="en-US" dirty="0"/>
              <a:t>CEE 4520: Sustainable Safe Water on Tap</a:t>
            </a:r>
          </a:p>
          <a:p>
            <a:r>
              <a:rPr lang="en-US" dirty="0"/>
              <a:t>Monroe Weber-Shirk</a:t>
            </a:r>
          </a:p>
        </p:txBody>
      </p:sp>
      <p:sp>
        <p:nvSpPr>
          <p:cNvPr id="68613"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defRPr sz="1300">
                <a:latin typeface="Arial" charset="0"/>
              </a:defRPr>
            </a:lvl1pPr>
          </a:lstStyle>
          <a:p>
            <a:fld id="{E5858FC7-A491-4C1D-BE15-441EB2A2CED3}" type="slidenum">
              <a:rPr lang="en-US"/>
              <a:pPr/>
              <a:t>‹#›</a:t>
            </a:fld>
            <a:endParaRPr lang="en-US" dirty="0"/>
          </a:p>
        </p:txBody>
      </p:sp>
    </p:spTree>
    <p:extLst>
      <p:ext uri="{BB962C8B-B14F-4D97-AF65-F5344CB8AC3E}">
        <p14:creationId xmlns:p14="http://schemas.microsoft.com/office/powerpoint/2010/main" val="419025834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png>
</file>

<file path=ppt/media/image25.jpeg>
</file>

<file path=ppt/media/image3.png>
</file>

<file path=ppt/media/image4.jpe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a:defRPr sz="1300">
                <a:latin typeface="Arial" charset="0"/>
              </a:defRPr>
            </a:lvl1pPr>
          </a:lstStyle>
          <a:p>
            <a:endParaRPr lang="en-US"/>
          </a:p>
        </p:txBody>
      </p:sp>
      <p:sp>
        <p:nvSpPr>
          <p:cNvPr id="3075"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a:defRPr sz="1300">
                <a:latin typeface="Arial" charset="0"/>
              </a:defRPr>
            </a:lvl1pPr>
          </a:lstStyle>
          <a:p>
            <a:endParaRPr lang="en-US"/>
          </a:p>
        </p:txBody>
      </p:sp>
      <p:sp>
        <p:nvSpPr>
          <p:cNvPr id="3076"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ffectLst/>
        </p:spPr>
      </p:sp>
      <p:sp>
        <p:nvSpPr>
          <p:cNvPr id="3077"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078"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a:defRPr sz="1300">
                <a:latin typeface="Arial" charset="0"/>
              </a:defRPr>
            </a:lvl1pPr>
          </a:lstStyle>
          <a:p>
            <a:endParaRPr lang="en-US"/>
          </a:p>
        </p:txBody>
      </p:sp>
      <p:sp>
        <p:nvSpPr>
          <p:cNvPr id="3079"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a:defRPr sz="1300">
                <a:latin typeface="Arial" charset="0"/>
              </a:defRPr>
            </a:lvl1pPr>
          </a:lstStyle>
          <a:p>
            <a:fld id="{7913D7C8-1D10-4E5B-8A9B-B2BE7F2B7605}" type="slidenum">
              <a:rPr lang="en-US"/>
              <a:pPr/>
              <a:t>‹#›</a:t>
            </a:fld>
            <a:endParaRPr lang="en-US"/>
          </a:p>
        </p:txBody>
      </p:sp>
    </p:spTree>
    <p:extLst>
      <p:ext uri="{BB962C8B-B14F-4D97-AF65-F5344CB8AC3E}">
        <p14:creationId xmlns:p14="http://schemas.microsoft.com/office/powerpoint/2010/main" val="238289655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442ADAA-5274-44F0-921D-DF00A526781E}" type="slidenum">
              <a:rPr lang="en-US"/>
              <a:pPr/>
              <a:t>1</a:t>
            </a:fld>
            <a:endParaRPr lang="en-US"/>
          </a:p>
        </p:txBody>
      </p:sp>
      <p:sp>
        <p:nvSpPr>
          <p:cNvPr id="10242" name="Rectangle 2"/>
          <p:cNvSpPr>
            <a:spLocks noGrp="1" noRot="1" noChangeAspect="1" noChangeArrowheads="1" noTextEdit="1"/>
          </p:cNvSpPr>
          <p:nvPr>
            <p:ph type="sldImg"/>
          </p:nvPr>
        </p:nvSpPr>
        <p:spPr>
          <a:xfrm>
            <a:off x="458788" y="720725"/>
            <a:ext cx="6400800" cy="3600450"/>
          </a:xfrm>
          <a:ln/>
        </p:spPr>
      </p:sp>
      <p:sp>
        <p:nvSpPr>
          <p:cNvPr id="10243" name="Rectangle 3"/>
          <p:cNvSpPr>
            <a:spLocks noGrp="1" noChangeArrowheads="1"/>
          </p:cNvSpPr>
          <p:nvPr>
            <p:ph type="body" idx="1"/>
          </p:nvPr>
        </p:nvSpPr>
        <p:spPr/>
        <p:txBody>
          <a:bodyPr/>
          <a:lstStyle/>
          <a:p>
            <a:r>
              <a:rPr lang="en-US" noProof="0" dirty="0"/>
              <a:t>Photo credit to </a:t>
            </a:r>
            <a:r>
              <a:rPr lang="en-US" noProof="0" dirty="0" err="1"/>
              <a:t>Yitzy</a:t>
            </a:r>
            <a:r>
              <a:rPr lang="en-US" baseline="0" noProof="0" dirty="0"/>
              <a:t> </a:t>
            </a:r>
            <a:r>
              <a:rPr lang="en-US" baseline="0" noProof="0" dirty="0" err="1"/>
              <a:t>Rosenburg</a:t>
            </a:r>
            <a:r>
              <a:rPr lang="en-US" baseline="0" noProof="0" dirty="0"/>
              <a:t>, 2019</a:t>
            </a:r>
          </a:p>
          <a:p>
            <a:endParaRPr lang="en-US" baseline="0" noProof="0" dirty="0"/>
          </a:p>
          <a:p>
            <a:r>
              <a:rPr lang="en-US" baseline="0" noProof="0" dirty="0"/>
              <a:t>Add expectation that student come to class!</a:t>
            </a:r>
          </a:p>
          <a:p>
            <a:endParaRPr lang="en-US" baseline="0" noProof="0"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7C024A-CB06-424F-8E2C-98F4A281D156}" type="slidenum">
              <a:rPr lang="en-US"/>
              <a:pPr/>
              <a:t>13</a:t>
            </a:fld>
            <a:endParaRPr lang="en-US"/>
          </a:p>
        </p:txBody>
      </p:sp>
      <p:sp>
        <p:nvSpPr>
          <p:cNvPr id="59394" name="Rectangle 2"/>
          <p:cNvSpPr>
            <a:spLocks noGrp="1" noRot="1" noChangeAspect="1" noChangeArrowheads="1" noTextEdit="1"/>
          </p:cNvSpPr>
          <p:nvPr>
            <p:ph type="sldImg"/>
          </p:nvPr>
        </p:nvSpPr>
        <p:spPr>
          <a:xfrm>
            <a:off x="458788" y="720725"/>
            <a:ext cx="6400800" cy="3600450"/>
          </a:xfrm>
          <a:ln/>
        </p:spPr>
      </p:sp>
      <p:sp>
        <p:nvSpPr>
          <p:cNvPr id="59395"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5F6BC2-40B8-4370-9F70-DA74BEEB221D}" type="slidenum">
              <a:rPr lang="en-US"/>
              <a:pPr/>
              <a:t>14</a:t>
            </a:fld>
            <a:endParaRPr lang="en-US"/>
          </a:p>
        </p:txBody>
      </p:sp>
      <p:sp>
        <p:nvSpPr>
          <p:cNvPr id="61442" name="Rectangle 2"/>
          <p:cNvSpPr>
            <a:spLocks noGrp="1" noRot="1" noChangeAspect="1" noChangeArrowheads="1" noTextEdit="1"/>
          </p:cNvSpPr>
          <p:nvPr>
            <p:ph type="sldImg"/>
          </p:nvPr>
        </p:nvSpPr>
        <p:spPr>
          <a:xfrm>
            <a:off x="458788" y="720725"/>
            <a:ext cx="6400800" cy="3600450"/>
          </a:xfrm>
          <a:ln/>
        </p:spPr>
      </p:sp>
      <p:sp>
        <p:nvSpPr>
          <p:cNvPr id="6144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B6AF750-1A31-4C94-980F-E0EB600ACBB7}" type="slidenum">
              <a:rPr lang="en-US"/>
              <a:pPr/>
              <a:t>15</a:t>
            </a:fld>
            <a:endParaRPr lang="en-US"/>
          </a:p>
        </p:txBody>
      </p:sp>
      <p:sp>
        <p:nvSpPr>
          <p:cNvPr id="63490" name="Rectangle 2"/>
          <p:cNvSpPr>
            <a:spLocks noGrp="1" noRot="1" noChangeAspect="1" noChangeArrowheads="1" noTextEdit="1"/>
          </p:cNvSpPr>
          <p:nvPr>
            <p:ph type="sldImg"/>
          </p:nvPr>
        </p:nvSpPr>
        <p:spPr>
          <a:xfrm>
            <a:off x="458788" y="720725"/>
            <a:ext cx="6400800" cy="3600450"/>
          </a:xfrm>
          <a:ln/>
        </p:spPr>
      </p:sp>
      <p:sp>
        <p:nvSpPr>
          <p:cNvPr id="63491"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EA9DB3C-8AF6-463E-973D-3273A238415E}" type="slidenum">
              <a:rPr lang="en-US"/>
              <a:pPr/>
              <a:t>16</a:t>
            </a:fld>
            <a:endParaRPr lang="en-US"/>
          </a:p>
        </p:txBody>
      </p:sp>
      <p:sp>
        <p:nvSpPr>
          <p:cNvPr id="65538" name="Rectangle 2"/>
          <p:cNvSpPr>
            <a:spLocks noGrp="1" noRot="1" noChangeAspect="1" noChangeArrowheads="1" noTextEdit="1"/>
          </p:cNvSpPr>
          <p:nvPr>
            <p:ph type="sldImg"/>
          </p:nvPr>
        </p:nvSpPr>
        <p:spPr>
          <a:xfrm>
            <a:off x="458788" y="720725"/>
            <a:ext cx="6400800" cy="3600450"/>
          </a:xfrm>
          <a:ln/>
        </p:spPr>
      </p:sp>
      <p:sp>
        <p:nvSpPr>
          <p:cNvPr id="65539"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3EBE005-C7D7-49D9-AFC5-0F962233361B}" type="slidenum">
              <a:rPr lang="en-US"/>
              <a:pPr/>
              <a:t>17</a:t>
            </a:fld>
            <a:endParaRPr lang="en-US"/>
          </a:p>
        </p:txBody>
      </p:sp>
      <p:sp>
        <p:nvSpPr>
          <p:cNvPr id="67586" name="Rectangle 2"/>
          <p:cNvSpPr>
            <a:spLocks noGrp="1" noRot="1" noChangeAspect="1" noChangeArrowheads="1" noTextEdit="1"/>
          </p:cNvSpPr>
          <p:nvPr>
            <p:ph type="sldImg"/>
          </p:nvPr>
        </p:nvSpPr>
        <p:spPr>
          <a:xfrm>
            <a:off x="458788" y="720725"/>
            <a:ext cx="6400800" cy="3600450"/>
          </a:xfrm>
          <a:ln/>
        </p:spPr>
      </p:sp>
      <p:sp>
        <p:nvSpPr>
          <p:cNvPr id="67587" name="Rectangle 3"/>
          <p:cNvSpPr>
            <a:spLocks noGrp="1" noChangeArrowheads="1"/>
          </p:cNvSpPr>
          <p:nvPr>
            <p:ph type="body" idx="1"/>
          </p:nvPr>
        </p:nvSpPr>
        <p:spPr/>
        <p:txBody>
          <a:bodyPr/>
          <a:lstStyle/>
          <a:p>
            <a:endParaRPr lang="es-H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18</a:t>
            </a:fld>
            <a:endParaRPr lang="en-US"/>
          </a:p>
        </p:txBody>
      </p:sp>
      <p:sp>
        <p:nvSpPr>
          <p:cNvPr id="12290" name="Rectangle 2"/>
          <p:cNvSpPr>
            <a:spLocks noGrp="1" noRot="1" noChangeAspect="1" noChangeArrowheads="1" noTextEdit="1"/>
          </p:cNvSpPr>
          <p:nvPr>
            <p:ph type="sldImg"/>
          </p:nvPr>
        </p:nvSpPr>
        <p:spPr>
          <a:xfrm>
            <a:off x="457200" y="720725"/>
            <a:ext cx="6400800" cy="36004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4705978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D767B70-F6DC-4D57-80E6-D98D120766C2}" type="slidenum">
              <a:rPr lang="en-US"/>
              <a:pPr/>
              <a:t>19</a:t>
            </a:fld>
            <a:endParaRPr lang="en-US"/>
          </a:p>
        </p:txBody>
      </p:sp>
      <p:sp>
        <p:nvSpPr>
          <p:cNvPr id="26626" name="Rectangle 2"/>
          <p:cNvSpPr>
            <a:spLocks noGrp="1" noRot="1" noChangeAspect="1" noChangeArrowheads="1" noTextEdit="1"/>
          </p:cNvSpPr>
          <p:nvPr>
            <p:ph type="sldImg"/>
          </p:nvPr>
        </p:nvSpPr>
        <p:spPr>
          <a:xfrm>
            <a:off x="458788" y="720725"/>
            <a:ext cx="6400800" cy="3600450"/>
          </a:xfrm>
          <a:ln/>
        </p:spPr>
      </p:sp>
      <p:sp>
        <p:nvSpPr>
          <p:cNvPr id="26627" name="Rectangle 3"/>
          <p:cNvSpPr>
            <a:spLocks noGrp="1" noChangeArrowheads="1"/>
          </p:cNvSpPr>
          <p:nvPr>
            <p:ph type="body" idx="1"/>
          </p:nvPr>
        </p:nvSpPr>
        <p:spPr/>
        <p:txBody>
          <a:bodyPr/>
          <a:lstStyle/>
          <a:p>
            <a:r>
              <a:rPr lang="en-US"/>
              <a:t>Dead: no! We need to be playing a major role in improving public health and in protecting the environment from human waste and </a:t>
            </a:r>
          </a:p>
          <a:p>
            <a:r>
              <a:rPr lang="en-US"/>
              <a:t>Already understood: Many things are well understood. Others need much more research (coming up)</a:t>
            </a:r>
          </a:p>
          <a:p>
            <a:r>
              <a:rPr lang="en-US"/>
              <a:t>Same solutions: Many of our solutions are 80 years old. But our 80 year old solutions haven’t provided everyone with decent water and sanitation. So we need new solutions that can be implemented where the constraints are more severe.</a:t>
            </a:r>
          </a:p>
          <a:p>
            <a:r>
              <a:rPr lang="en-US"/>
              <a:t>Known technologies: Same as previous argument. The known technologies may not be the best solution to the new types of problems we are trying to solve. And every situation requires a new assessment of which technologies are best.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58EE38-1188-42B0-9B6A-2AD43BA75EB1}" type="slidenum">
              <a:rPr lang="en-US"/>
              <a:pPr/>
              <a:t>20</a:t>
            </a:fld>
            <a:endParaRPr lang="en-US"/>
          </a:p>
        </p:txBody>
      </p:sp>
      <p:sp>
        <p:nvSpPr>
          <p:cNvPr id="20482" name="Rectangle 2"/>
          <p:cNvSpPr>
            <a:spLocks noGrp="1" noRot="1" noChangeAspect="1" noChangeArrowheads="1" noTextEdit="1"/>
          </p:cNvSpPr>
          <p:nvPr>
            <p:ph type="sldImg"/>
          </p:nvPr>
        </p:nvSpPr>
        <p:spPr>
          <a:xfrm>
            <a:off x="458788" y="720725"/>
            <a:ext cx="6400800" cy="3600450"/>
          </a:xfrm>
          <a:ln/>
        </p:spPr>
      </p:sp>
      <p:sp>
        <p:nvSpPr>
          <p:cNvPr id="20483" name="Rectangle 3"/>
          <p:cNvSpPr>
            <a:spLocks noGrp="1" noChangeArrowheads="1"/>
          </p:cNvSpPr>
          <p:nvPr>
            <p:ph type="body" idx="1"/>
          </p:nvPr>
        </p:nvSpPr>
        <p:spPr/>
        <p:txBody>
          <a:bodyPr/>
          <a:lstStyle/>
          <a:p>
            <a:r>
              <a:rPr lang="en-US" dirty="0"/>
              <a:t>Much to learn</a:t>
            </a:r>
          </a:p>
          <a:p>
            <a:r>
              <a:rPr lang="en-US" dirty="0"/>
              <a:t>The potential for improving the well being of humans and of the planet is enormous</a:t>
            </a:r>
          </a:p>
          <a:p>
            <a:r>
              <a:rPr lang="en-US" dirty="0"/>
              <a:t>The challenge: to make the same progress in water supply as we are making in the hot sciences.</a:t>
            </a:r>
          </a:p>
          <a:p>
            <a:r>
              <a:rPr lang="en-US" dirty="0"/>
              <a:t>Nano technology</a:t>
            </a:r>
            <a:r>
              <a:rPr lang="en-US" baseline="0" dirty="0"/>
              <a:t> is really cool. Nanotechnology isn’t going to provide the world with safe drinking water, food, or transportation networks. Some engineers should definitely explore nanotechnologies. More engineers should develop efficient and sustainable infrastructure for a healthy society.</a:t>
            </a:r>
            <a:endParaRPr lang="en-US" dirty="0"/>
          </a:p>
          <a:p>
            <a:r>
              <a:rPr lang="en-US" dirty="0"/>
              <a:t>This is science that is directly connected to the messiness of the real world. The problems can’t be solved exclusively in the lab (although there are many technical challenges that need laboratory investigations).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81E066C-DD1A-498E-B428-3D785BA8B443}" type="slidenum">
              <a:rPr lang="en-US"/>
              <a:pPr/>
              <a:t>21</a:t>
            </a:fld>
            <a:endParaRPr lang="en-US"/>
          </a:p>
        </p:txBody>
      </p:sp>
      <p:sp>
        <p:nvSpPr>
          <p:cNvPr id="28674" name="Rectangle 2"/>
          <p:cNvSpPr>
            <a:spLocks noGrp="1" noRot="1" noChangeAspect="1" noChangeArrowheads="1" noTextEdit="1"/>
          </p:cNvSpPr>
          <p:nvPr>
            <p:ph type="sldImg"/>
          </p:nvPr>
        </p:nvSpPr>
        <p:spPr>
          <a:xfrm>
            <a:off x="457200" y="720725"/>
            <a:ext cx="6400800" cy="3600450"/>
          </a:xfrm>
          <a:ln/>
        </p:spPr>
      </p:sp>
      <p:sp>
        <p:nvSpPr>
          <p:cNvPr id="28675" name="Rectangle 3"/>
          <p:cNvSpPr>
            <a:spLocks noGrp="1" noChangeArrowheads="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The amazing ability to represent reality symbolically</a:t>
            </a:r>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22</a:t>
            </a:fld>
            <a:endParaRPr lang="en-US"/>
          </a:p>
        </p:txBody>
      </p:sp>
      <p:sp>
        <p:nvSpPr>
          <p:cNvPr id="12290" name="Rectangle 2"/>
          <p:cNvSpPr>
            <a:spLocks noGrp="1" noRot="1" noChangeAspect="1" noChangeArrowheads="1" noTextEdit="1"/>
          </p:cNvSpPr>
          <p:nvPr>
            <p:ph type="sldImg"/>
          </p:nvPr>
        </p:nvSpPr>
        <p:spPr>
          <a:xfrm>
            <a:off x="457200" y="720725"/>
            <a:ext cx="6400800" cy="36004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3695077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2</a:t>
            </a:fld>
            <a:endParaRPr lang="en-US"/>
          </a:p>
        </p:txBody>
      </p:sp>
      <p:sp>
        <p:nvSpPr>
          <p:cNvPr id="12290" name="Rectangle 2"/>
          <p:cNvSpPr>
            <a:spLocks noGrp="1" noRot="1" noChangeAspect="1" noChangeArrowheads="1" noTextEdit="1"/>
          </p:cNvSpPr>
          <p:nvPr>
            <p:ph type="sldImg"/>
          </p:nvPr>
        </p:nvSpPr>
        <p:spPr>
          <a:xfrm>
            <a:off x="457200" y="720725"/>
            <a:ext cx="6400800" cy="3600450"/>
          </a:xfrm>
          <a:ln/>
        </p:spPr>
      </p:sp>
      <p:sp>
        <p:nvSpPr>
          <p:cNvPr id="12291" name="Rectangle 3"/>
          <p:cNvSpPr>
            <a:spLocks noGrp="1" noChangeArrowheads="1"/>
          </p:cNvSpPr>
          <p:nvPr>
            <p:ph type="body" idx="1"/>
          </p:nvPr>
        </p:nvSpPr>
        <p:spPr/>
        <p:txBody>
          <a:bodyPr/>
          <a:lstStyle/>
          <a:p>
            <a:r>
              <a:rPr lang="en-US" dirty="0"/>
              <a:t>Add about OSU and the ACR connections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05B48DC-F763-4EF8-B9E0-1BE87EF28220}" type="slidenum">
              <a:rPr lang="en-US"/>
              <a:pPr/>
              <a:t>23</a:t>
            </a:fld>
            <a:endParaRPr lang="en-US"/>
          </a:p>
        </p:txBody>
      </p:sp>
      <p:sp>
        <p:nvSpPr>
          <p:cNvPr id="30722" name="Rectangle 2"/>
          <p:cNvSpPr>
            <a:spLocks noGrp="1" noRot="1" noChangeAspect="1" noChangeArrowheads="1" noTextEdit="1"/>
          </p:cNvSpPr>
          <p:nvPr>
            <p:ph type="sldImg"/>
          </p:nvPr>
        </p:nvSpPr>
        <p:spPr>
          <a:xfrm>
            <a:off x="458788" y="720725"/>
            <a:ext cx="6400800" cy="3600450"/>
          </a:xfrm>
          <a:ln/>
        </p:spPr>
      </p:sp>
      <p:sp>
        <p:nvSpPr>
          <p:cNvPr id="3072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126119A-FBAE-4F67-8CBB-37C961EB217F}" type="slidenum">
              <a:rPr lang="en-US"/>
              <a:pPr/>
              <a:t>24</a:t>
            </a:fld>
            <a:endParaRPr lang="en-US"/>
          </a:p>
        </p:txBody>
      </p:sp>
      <p:sp>
        <p:nvSpPr>
          <p:cNvPr id="36866" name="Rectangle 2"/>
          <p:cNvSpPr>
            <a:spLocks noGrp="1" noRot="1" noChangeAspect="1" noChangeArrowheads="1" noTextEdit="1"/>
          </p:cNvSpPr>
          <p:nvPr>
            <p:ph type="sldImg"/>
          </p:nvPr>
        </p:nvSpPr>
        <p:spPr>
          <a:xfrm>
            <a:off x="458788" y="720725"/>
            <a:ext cx="6400800" cy="3600450"/>
          </a:xfrm>
          <a:ln/>
        </p:spPr>
      </p:sp>
      <p:sp>
        <p:nvSpPr>
          <p:cNvPr id="36867" name="Rectangle 3"/>
          <p:cNvSpPr>
            <a:spLocks noGrp="1" noChangeArrowheads="1"/>
          </p:cNvSpPr>
          <p:nvPr>
            <p:ph type="body" idx="1"/>
          </p:nvPr>
        </p:nvSpPr>
        <p:spPr/>
        <p:txBody>
          <a:bodyPr/>
          <a:lstStyle/>
          <a:p>
            <a:r>
              <a:rPr lang="en-US"/>
              <a:t>http://www.abacon.com/commstudies/groups/groupthink.html</a:t>
            </a:r>
          </a:p>
          <a:p>
            <a:r>
              <a:rPr lang="en-US"/>
              <a:t>Create a climate where disagreement is welcomed</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43A5466-8109-4799-B6AC-FC9E5FB15DA8}" type="slidenum">
              <a:rPr lang="en-US"/>
              <a:pPr/>
              <a:t>25</a:t>
            </a:fld>
            <a:endParaRPr lang="en-US"/>
          </a:p>
        </p:txBody>
      </p:sp>
      <p:sp>
        <p:nvSpPr>
          <p:cNvPr id="40962" name="Rectangle 2"/>
          <p:cNvSpPr>
            <a:spLocks noGrp="1" noRot="1" noChangeAspect="1" noChangeArrowheads="1" noTextEdit="1"/>
          </p:cNvSpPr>
          <p:nvPr>
            <p:ph type="sldImg"/>
          </p:nvPr>
        </p:nvSpPr>
        <p:spPr>
          <a:xfrm>
            <a:off x="458788" y="720725"/>
            <a:ext cx="6400800" cy="3600450"/>
          </a:xfrm>
          <a:ln/>
        </p:spPr>
      </p:sp>
      <p:sp>
        <p:nvSpPr>
          <p:cNvPr id="40963" name="Rectangle 3"/>
          <p:cNvSpPr>
            <a:spLocks noGrp="1" noChangeArrowheads="1"/>
          </p:cNvSpPr>
          <p:nvPr>
            <p:ph type="body" idx="1"/>
          </p:nvPr>
        </p:nvSpPr>
        <p:spPr/>
        <p:txBody>
          <a:bodyPr/>
          <a:lstStyle/>
          <a:p>
            <a:r>
              <a:rPr lang="en-US" dirty="0"/>
              <a:t>Dissenters are stupid</a:t>
            </a:r>
          </a:p>
          <a:p>
            <a:r>
              <a:rPr lang="en-US" dirty="0"/>
              <a:t>We are too often operating under</a:t>
            </a:r>
            <a:r>
              <a:rPr lang="en-US" baseline="0" dirty="0"/>
              <a:t> the assumption that the person in the front of the room knows everything and the student role is to soak up the knowledge.</a:t>
            </a:r>
            <a:endParaRPr lang="en-US" dirty="0"/>
          </a:p>
          <a:p>
            <a:endParaRPr lang="en-US" dirty="0"/>
          </a:p>
          <a:p>
            <a:r>
              <a:rPr lang="en-US" dirty="0"/>
              <a:t>As the problems become more complex with multiple objectives the need to explore alternatives becomes very important.</a:t>
            </a:r>
          </a:p>
          <a:p>
            <a:endParaRPr lang="en-US" dirty="0"/>
          </a:p>
          <a:p>
            <a:r>
              <a:rPr lang="en-US" dirty="0"/>
              <a:t>Disagreements are encouraged!</a:t>
            </a:r>
          </a:p>
          <a:p>
            <a:r>
              <a:rPr lang="en-US" dirty="0"/>
              <a:t>Always look for the evidence and assess the evidence yourself. Beware of poorly substantiated conclusions.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26</a:t>
            </a:fld>
            <a:endParaRPr lang="en-US"/>
          </a:p>
        </p:txBody>
      </p:sp>
      <p:sp>
        <p:nvSpPr>
          <p:cNvPr id="12290" name="Rectangle 2"/>
          <p:cNvSpPr>
            <a:spLocks noGrp="1" noRot="1" noChangeAspect="1" noChangeArrowheads="1" noTextEdit="1"/>
          </p:cNvSpPr>
          <p:nvPr>
            <p:ph type="sldImg"/>
          </p:nvPr>
        </p:nvSpPr>
        <p:spPr>
          <a:xfrm>
            <a:off x="457200" y="720725"/>
            <a:ext cx="6400800" cy="36004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1068782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D9AE2FF-B5EE-44F7-A308-91ACE7B8A40B}" type="slidenum">
              <a:rPr lang="en-US"/>
              <a:pPr/>
              <a:t>27</a:t>
            </a:fld>
            <a:endParaRPr lang="en-US"/>
          </a:p>
        </p:txBody>
      </p:sp>
      <p:sp>
        <p:nvSpPr>
          <p:cNvPr id="45058" name="Rectangle 2"/>
          <p:cNvSpPr>
            <a:spLocks noGrp="1" noRot="1" noChangeAspect="1" noChangeArrowheads="1" noTextEdit="1"/>
          </p:cNvSpPr>
          <p:nvPr>
            <p:ph type="sldImg"/>
          </p:nvPr>
        </p:nvSpPr>
        <p:spPr>
          <a:xfrm>
            <a:off x="458788" y="720725"/>
            <a:ext cx="6400800" cy="3600450"/>
          </a:xfrm>
          <a:ln/>
        </p:spPr>
      </p:sp>
      <p:sp>
        <p:nvSpPr>
          <p:cNvPr id="45059" name="Rectangle 3"/>
          <p:cNvSpPr>
            <a:spLocks noGrp="1" noChangeArrowheads="1"/>
          </p:cNvSpPr>
          <p:nvPr>
            <p:ph type="body" idx="1"/>
          </p:nvPr>
        </p:nvSpPr>
        <p:spPr/>
        <p:txBody>
          <a:bodyPr/>
          <a:lstStyle/>
          <a:p>
            <a:endParaRPr lang="es-HN"/>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1E662A8-D497-4C6E-9A6B-73C4744D5E28}" type="slidenum">
              <a:rPr lang="en-US"/>
              <a:pPr/>
              <a:t>28</a:t>
            </a:fld>
            <a:endParaRPr lang="en-US"/>
          </a:p>
        </p:txBody>
      </p:sp>
      <p:sp>
        <p:nvSpPr>
          <p:cNvPr id="47106" name="Rectangle 2"/>
          <p:cNvSpPr>
            <a:spLocks noGrp="1" noRot="1" noChangeAspect="1" noChangeArrowheads="1" noTextEdit="1"/>
          </p:cNvSpPr>
          <p:nvPr>
            <p:ph type="sldImg"/>
          </p:nvPr>
        </p:nvSpPr>
        <p:spPr>
          <a:xfrm>
            <a:off x="458788" y="720725"/>
            <a:ext cx="6400800" cy="3600450"/>
          </a:xfrm>
          <a:ln/>
        </p:spPr>
      </p:sp>
      <p:sp>
        <p:nvSpPr>
          <p:cNvPr id="47107" name="Rectangle 3"/>
          <p:cNvSpPr>
            <a:spLocks noGrp="1" noChangeArrowheads="1"/>
          </p:cNvSpPr>
          <p:nvPr>
            <p:ph type="body" idx="1"/>
          </p:nvPr>
        </p:nvSpPr>
        <p:spPr/>
        <p:txBody>
          <a:bodyPr/>
          <a:lstStyle/>
          <a:p>
            <a:r>
              <a:rPr lang="en-US" dirty="0"/>
              <a:t>http://www.sciencedirect.com/science?_ob=MImg&amp;_imagekey=B6V73-45FSRSX-1-K&amp;_cdi=5831&amp;_orig=browse&amp;_coverDate=09/30/2002&amp;_sk=999639984&amp;view=c&amp;wchp=dGLbVtb-zSkzS&amp;_acct=C000022719&amp;_version=1&amp;_userid=492137&amp;md5=fffe3104bff87c2e91320230a4a97810&amp;ie=f.pdf</a:t>
            </a:r>
          </a:p>
          <a:p>
            <a:endParaRPr lang="en-US" dirty="0"/>
          </a:p>
          <a:p>
            <a:r>
              <a:rPr lang="en-US" dirty="0"/>
              <a:t>Our explanations for natural phenomena matter. How would you keep your child safe from air coming out of the ground under conditions of low or sinking groundwater?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6FA71CD-E95D-4007-A98C-1544D3925C3D}" type="slidenum">
              <a:rPr lang="en-US"/>
              <a:pPr/>
              <a:t>29</a:t>
            </a:fld>
            <a:endParaRPr lang="en-US"/>
          </a:p>
        </p:txBody>
      </p:sp>
      <p:sp>
        <p:nvSpPr>
          <p:cNvPr id="51202" name="Rectangle 2"/>
          <p:cNvSpPr>
            <a:spLocks noGrp="1" noRot="1" noChangeAspect="1" noChangeArrowheads="1" noTextEdit="1"/>
          </p:cNvSpPr>
          <p:nvPr>
            <p:ph type="sldImg"/>
          </p:nvPr>
        </p:nvSpPr>
        <p:spPr>
          <a:xfrm>
            <a:off x="458788" y="720725"/>
            <a:ext cx="6400800" cy="3600450"/>
          </a:xfrm>
          <a:ln/>
        </p:spPr>
      </p:sp>
      <p:sp>
        <p:nvSpPr>
          <p:cNvPr id="51203" name="Rectangle 3"/>
          <p:cNvSpPr>
            <a:spLocks noGrp="1" noChangeArrowheads="1"/>
          </p:cNvSpPr>
          <p:nvPr>
            <p:ph type="body" idx="1"/>
          </p:nvPr>
        </p:nvSpPr>
        <p:spPr/>
        <p:txBody>
          <a:bodyPr/>
          <a:lstStyle/>
          <a:p>
            <a:endParaRPr lang="es-H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30</a:t>
            </a:fld>
            <a:endParaRPr lang="en-US"/>
          </a:p>
        </p:txBody>
      </p:sp>
      <p:sp>
        <p:nvSpPr>
          <p:cNvPr id="12290" name="Rectangle 2"/>
          <p:cNvSpPr>
            <a:spLocks noGrp="1" noRot="1" noChangeAspect="1" noChangeArrowheads="1" noTextEdit="1"/>
          </p:cNvSpPr>
          <p:nvPr>
            <p:ph type="sldImg"/>
          </p:nvPr>
        </p:nvSpPr>
        <p:spPr>
          <a:xfrm>
            <a:off x="457200" y="720725"/>
            <a:ext cx="6400800" cy="36004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8694477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2C25055-D127-4D61-A946-79D95BBCC350}" type="slidenum">
              <a:rPr lang="en-US"/>
              <a:pPr/>
              <a:t>31</a:t>
            </a:fld>
            <a:endParaRPr lang="en-US"/>
          </a:p>
        </p:txBody>
      </p:sp>
      <p:sp>
        <p:nvSpPr>
          <p:cNvPr id="53250" name="Rectangle 2"/>
          <p:cNvSpPr>
            <a:spLocks noGrp="1" noRot="1" noChangeAspect="1" noChangeArrowheads="1" noTextEdit="1"/>
          </p:cNvSpPr>
          <p:nvPr>
            <p:ph type="sldImg"/>
          </p:nvPr>
        </p:nvSpPr>
        <p:spPr>
          <a:xfrm>
            <a:off x="458788" y="720725"/>
            <a:ext cx="6400800" cy="3600450"/>
          </a:xfrm>
          <a:ln/>
        </p:spPr>
      </p:sp>
      <p:sp>
        <p:nvSpPr>
          <p:cNvPr id="53251" name="Rectangle 3"/>
          <p:cNvSpPr>
            <a:spLocks noGrp="1" noChangeArrowheads="1"/>
          </p:cNvSpPr>
          <p:nvPr>
            <p:ph type="body" idx="1"/>
          </p:nvPr>
        </p:nvSpPr>
        <p:spPr/>
        <p:txBody>
          <a:bodyPr/>
          <a:lstStyle/>
          <a:p>
            <a:r>
              <a:rPr lang="en-US">
                <a:solidFill>
                  <a:schemeClr val="folHlink"/>
                </a:solidFill>
              </a:rPr>
              <a:t>Sustainable Small-Scale Water Supplies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3</a:t>
            </a:fld>
            <a:endParaRPr lang="en-US"/>
          </a:p>
        </p:txBody>
      </p:sp>
      <p:sp>
        <p:nvSpPr>
          <p:cNvPr id="12290" name="Rectangle 2"/>
          <p:cNvSpPr>
            <a:spLocks noGrp="1" noRot="1" noChangeAspect="1" noChangeArrowheads="1" noTextEdit="1"/>
          </p:cNvSpPr>
          <p:nvPr>
            <p:ph type="sldImg"/>
          </p:nvPr>
        </p:nvSpPr>
        <p:spPr>
          <a:xfrm>
            <a:off x="457200" y="720725"/>
            <a:ext cx="6400800" cy="36004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866039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448C7A-91FB-4C2A-835D-64F911ECC420}" type="slidenum">
              <a:rPr lang="en-US"/>
              <a:pPr/>
              <a:t>4</a:t>
            </a:fld>
            <a:endParaRPr lang="en-US"/>
          </a:p>
        </p:txBody>
      </p:sp>
      <p:sp>
        <p:nvSpPr>
          <p:cNvPr id="14338" name="Rectangle 2"/>
          <p:cNvSpPr>
            <a:spLocks noGrp="1" noRot="1" noChangeAspect="1" noChangeArrowheads="1" noTextEdit="1"/>
          </p:cNvSpPr>
          <p:nvPr>
            <p:ph type="sldImg"/>
          </p:nvPr>
        </p:nvSpPr>
        <p:spPr>
          <a:xfrm>
            <a:off x="457200" y="720725"/>
            <a:ext cx="6400800" cy="3600450"/>
          </a:xfrm>
          <a:ln/>
        </p:spPr>
      </p:sp>
      <p:sp>
        <p:nvSpPr>
          <p:cNvPr id="143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9c028affc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9c028affc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rPr>
              <a:t>AguaClara Reach is a node in the growing AguaClara network</a:t>
            </a:r>
            <a:endParaRPr dirty="0">
              <a:solidFill>
                <a:schemeClr val="dk1"/>
              </a:solidFill>
            </a:endParaRPr>
          </a:p>
          <a:p>
            <a:pPr marL="0" lvl="0" indent="0" algn="l" rtl="0">
              <a:spcBef>
                <a:spcPts val="0"/>
              </a:spcBef>
              <a:spcAft>
                <a:spcPts val="0"/>
              </a:spcAft>
              <a:buClr>
                <a:schemeClr val="dk1"/>
              </a:buClr>
              <a:buSzPts val="1200"/>
              <a:buFont typeface="Calibri"/>
              <a:buNone/>
            </a:pPr>
            <a:endParaRPr dirty="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8</a:t>
            </a:fld>
            <a:endParaRPr lang="en-US"/>
          </a:p>
        </p:txBody>
      </p:sp>
      <p:sp>
        <p:nvSpPr>
          <p:cNvPr id="12290" name="Rectangle 2"/>
          <p:cNvSpPr>
            <a:spLocks noGrp="1" noRot="1" noChangeAspect="1" noChangeArrowheads="1" noTextEdit="1"/>
          </p:cNvSpPr>
          <p:nvPr>
            <p:ph type="sldImg"/>
          </p:nvPr>
        </p:nvSpPr>
        <p:spPr>
          <a:xfrm>
            <a:off x="457200" y="720725"/>
            <a:ext cx="6400800" cy="36004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4068427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Play!</a:t>
            </a:r>
          </a:p>
          <a:p>
            <a:r>
              <a:rPr lang="en-US" dirty="0"/>
              <a:t>Sense of timelessness (time doesn’t matter)</a:t>
            </a:r>
          </a:p>
          <a:p>
            <a:r>
              <a:rPr lang="en-US" dirty="0"/>
              <a:t>Y</a:t>
            </a:r>
          </a:p>
        </p:txBody>
      </p:sp>
      <p:sp>
        <p:nvSpPr>
          <p:cNvPr id="4" name="Slide Number Placeholder 3"/>
          <p:cNvSpPr>
            <a:spLocks noGrp="1"/>
          </p:cNvSpPr>
          <p:nvPr>
            <p:ph type="sldNum" sz="quarter" idx="10"/>
          </p:nvPr>
        </p:nvSpPr>
        <p:spPr/>
        <p:txBody>
          <a:bodyPr/>
          <a:lstStyle/>
          <a:p>
            <a:fld id="{36162871-416D-4AE9-A5A7-214A62341D5B}" type="slidenum">
              <a:rPr lang="en-US" smtClean="0"/>
              <a:pPr/>
              <a:t>9</a:t>
            </a:fld>
            <a:endParaRPr lang="en-US"/>
          </a:p>
        </p:txBody>
      </p:sp>
    </p:spTree>
    <p:extLst>
      <p:ext uri="{BB962C8B-B14F-4D97-AF65-F5344CB8AC3E}">
        <p14:creationId xmlns:p14="http://schemas.microsoft.com/office/powerpoint/2010/main" val="3203873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868D20D-F42F-4492-B95C-DD8619791E70}" type="slidenum">
              <a:rPr lang="en-US"/>
              <a:pPr/>
              <a:t>11</a:t>
            </a:fld>
            <a:endParaRPr lang="en-US"/>
          </a:p>
        </p:txBody>
      </p:sp>
      <p:sp>
        <p:nvSpPr>
          <p:cNvPr id="12290" name="Rectangle 2"/>
          <p:cNvSpPr>
            <a:spLocks noGrp="1" noRot="1" noChangeAspect="1" noChangeArrowheads="1" noTextEdit="1"/>
          </p:cNvSpPr>
          <p:nvPr>
            <p:ph type="sldImg"/>
          </p:nvPr>
        </p:nvSpPr>
        <p:spPr>
          <a:xfrm>
            <a:off x="457200" y="720725"/>
            <a:ext cx="6400800" cy="3600450"/>
          </a:xfrm>
          <a:ln/>
        </p:spPr>
      </p:sp>
      <p:sp>
        <p:nvSpPr>
          <p:cNvPr id="12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5922309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69BD4C2-6548-41CB-A4CC-193E4A9222ED}" type="slidenum">
              <a:rPr lang="en-US"/>
              <a:pPr/>
              <a:t>12</a:t>
            </a:fld>
            <a:endParaRPr lang="en-US"/>
          </a:p>
        </p:txBody>
      </p:sp>
      <p:sp>
        <p:nvSpPr>
          <p:cNvPr id="16386" name="Rectangle 2"/>
          <p:cNvSpPr>
            <a:spLocks noGrp="1" noRot="1" noChangeAspect="1" noChangeArrowheads="1" noTextEdit="1"/>
          </p:cNvSpPr>
          <p:nvPr>
            <p:ph type="sldImg"/>
          </p:nvPr>
        </p:nvSpPr>
        <p:spPr>
          <a:xfrm>
            <a:off x="458788" y="720725"/>
            <a:ext cx="6400800" cy="3600450"/>
          </a:xfrm>
          <a:ln/>
        </p:spPr>
      </p:sp>
      <p:sp>
        <p:nvSpPr>
          <p:cNvPr id="16387" name="Rectangle 3"/>
          <p:cNvSpPr>
            <a:spLocks noGrp="1" noChangeArrowheads="1"/>
          </p:cNvSpPr>
          <p:nvPr>
            <p:ph type="body" idx="1"/>
          </p:nvPr>
        </p:nvSpPr>
        <p:spPr/>
        <p:txBody>
          <a:bodyPr/>
          <a:lstStyle/>
          <a:p>
            <a:r>
              <a:rPr lang="en-US"/>
              <a:t>Realization that we were assuming that knowing how to build water treatment facilities in the US prepared students for tackling the problem anywhere on the planet.</a:t>
            </a:r>
          </a:p>
          <a:p>
            <a:r>
              <a:rPr lang="en-US"/>
              <a:t>Issues of scale and resources (human, capital)</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7370618" cy="1143000"/>
          </a:xfrm>
        </p:spPr>
        <p:txBody>
          <a:bodyPr/>
          <a:lstStyle>
            <a:lvl1pPr marL="0" indent="0" algn="r">
              <a:buFont typeface="Wingdings" pitchFamily="2" charset="2"/>
              <a:buNone/>
              <a:defRPr/>
            </a:lvl1pPr>
          </a:lstStyle>
          <a:p>
            <a:r>
              <a:rPr lang="en-US"/>
              <a:t>Click to edit Master subtitle style</a:t>
            </a:r>
            <a:endParaRPr lang="es-HN" dirty="0"/>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35688495-61E6-4C43-9431-EA7C184628A2}" type="slidenum">
              <a:rPr lang="en-US" smtClean="0"/>
              <a:pPr/>
              <a:t>‹#›</a:t>
            </a:fld>
            <a:endParaRPr lang="en-US"/>
          </a:p>
        </p:txBody>
      </p:sp>
      <p:sp>
        <p:nvSpPr>
          <p:cNvPr id="78858" name="Rectangle 10"/>
          <p:cNvSpPr>
            <a:spLocks noGrp="1" noChangeArrowheads="1"/>
          </p:cNvSpPr>
          <p:nvPr>
            <p:ph type="ctrTitle" sz="quarter"/>
          </p:nvPr>
        </p:nvSpPr>
        <p:spPr>
          <a:xfrm>
            <a:off x="1371600" y="990600"/>
            <a:ext cx="9351818" cy="1470025"/>
          </a:xfrm>
          <a:ln w="9525"/>
        </p:spPr>
        <p:txBody>
          <a:bodyPr/>
          <a:lstStyle>
            <a:lvl1pPr>
              <a:defRPr sz="5400"/>
            </a:lvl1pPr>
          </a:lstStyle>
          <a:p>
            <a:r>
              <a:rPr lang="en-US"/>
              <a:t>Click to edit Master title style</a:t>
            </a:r>
          </a:p>
        </p:txBody>
      </p:sp>
    </p:spTree>
    <p:extLst>
      <p:ext uri="{BB962C8B-B14F-4D97-AF65-F5344CB8AC3E}">
        <p14:creationId xmlns:p14="http://schemas.microsoft.com/office/powerpoint/2010/main" val="312114009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33253CF1-E184-4C42-BF06-4252E09B8650}" type="slidenum">
              <a:rPr lang="en-US" smtClean="0"/>
              <a:pPr/>
              <a:t>‹#›</a:t>
            </a:fld>
            <a:endParaRPr lang="en-US"/>
          </a:p>
        </p:txBody>
      </p:sp>
    </p:spTree>
    <p:extLst>
      <p:ext uri="{BB962C8B-B14F-4D97-AF65-F5344CB8AC3E}">
        <p14:creationId xmlns:p14="http://schemas.microsoft.com/office/powerpoint/2010/main" val="405866390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541712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52318" y="1600200"/>
            <a:ext cx="541712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485492B4-78F1-42E2-AFF8-75AECCA8D8C9}" type="slidenum">
              <a:rPr lang="en-US" smtClean="0"/>
              <a:pPr/>
              <a:t>‹#›</a:t>
            </a:fld>
            <a:endParaRPr lang="en-US"/>
          </a:p>
        </p:txBody>
      </p:sp>
    </p:spTree>
    <p:extLst>
      <p:ext uri="{BB962C8B-B14F-4D97-AF65-F5344CB8AC3E}">
        <p14:creationId xmlns:p14="http://schemas.microsoft.com/office/powerpoint/2010/main" val="3241868940"/>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11305308"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199" y="1535113"/>
            <a:ext cx="555015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199" y="2174875"/>
            <a:ext cx="555015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24438" y="1535113"/>
            <a:ext cx="55523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24438" y="2174875"/>
            <a:ext cx="55523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7426DE9-936A-4892-B48E-BC5981E69B5D}" type="slidenum">
              <a:rPr lang="en-US" smtClean="0"/>
              <a:pPr/>
              <a:t>‹#›</a:t>
            </a:fld>
            <a:endParaRPr lang="en-US"/>
          </a:p>
        </p:txBody>
      </p:sp>
    </p:spTree>
    <p:extLst>
      <p:ext uri="{BB962C8B-B14F-4D97-AF65-F5344CB8AC3E}">
        <p14:creationId xmlns:p14="http://schemas.microsoft.com/office/powerpoint/2010/main" val="3060325880"/>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04B7A795-0F78-44F3-A0FC-134940021AE9}" type="slidenum">
              <a:rPr lang="en-US" smtClean="0"/>
              <a:pPr/>
              <a:t>‹#›</a:t>
            </a:fld>
            <a:endParaRPr lang="en-US"/>
          </a:p>
        </p:txBody>
      </p:sp>
    </p:spTree>
    <p:extLst>
      <p:ext uri="{BB962C8B-B14F-4D97-AF65-F5344CB8AC3E}">
        <p14:creationId xmlns:p14="http://schemas.microsoft.com/office/powerpoint/2010/main" val="141098206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3AA8437-DF20-408E-9EC8-9AD0F83404AE}" type="slidenum">
              <a:rPr lang="en-US" smtClean="0"/>
              <a:pPr/>
              <a:t>‹#›</a:t>
            </a:fld>
            <a:endParaRPr lang="en-US"/>
          </a:p>
        </p:txBody>
      </p:sp>
    </p:spTree>
    <p:extLst>
      <p:ext uri="{BB962C8B-B14F-4D97-AF65-F5344CB8AC3E}">
        <p14:creationId xmlns:p14="http://schemas.microsoft.com/office/powerpoint/2010/main" val="1297232706"/>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s-HN" dirty="0"/>
          </a:p>
        </p:txBody>
      </p:sp>
      <p:sp>
        <p:nvSpPr>
          <p:cNvPr id="3" name="Date Placeholder 2"/>
          <p:cNvSpPr>
            <a:spLocks noGrp="1"/>
          </p:cNvSpPr>
          <p:nvPr>
            <p:ph type="dt" sz="half" idx="10"/>
          </p:nvPr>
        </p:nvSpPr>
        <p:spPr/>
        <p:txBody>
          <a:bodyPr/>
          <a:lstStyle/>
          <a:p>
            <a:fld id="{216E0E02-55D8-4A62-964B-783B05293A72}" type="datetimeFigureOut">
              <a:rPr lang="es-HN" smtClean="0"/>
              <a:t>14/12/2022</a:t>
            </a:fld>
            <a:endParaRPr lang="es-HN"/>
          </a:p>
        </p:txBody>
      </p:sp>
      <p:sp>
        <p:nvSpPr>
          <p:cNvPr id="4" name="Footer Placeholder 3"/>
          <p:cNvSpPr>
            <a:spLocks noGrp="1"/>
          </p:cNvSpPr>
          <p:nvPr>
            <p:ph type="ftr" sz="quarter" idx="11"/>
          </p:nvPr>
        </p:nvSpPr>
        <p:spPr/>
        <p:txBody>
          <a:bodyPr/>
          <a:lstStyle/>
          <a:p>
            <a:endParaRPr lang="es-HN"/>
          </a:p>
        </p:txBody>
      </p:sp>
      <p:sp>
        <p:nvSpPr>
          <p:cNvPr id="5" name="Slide Number Placeholder 4"/>
          <p:cNvSpPr>
            <a:spLocks noGrp="1"/>
          </p:cNvSpPr>
          <p:nvPr>
            <p:ph type="sldNum" sz="quarter" idx="12"/>
          </p:nvPr>
        </p:nvSpPr>
        <p:spPr/>
        <p:txBody>
          <a:bodyPr/>
          <a:lstStyle/>
          <a:p>
            <a:fld id="{12AE7274-3B8E-4316-81F7-62670536CD68}" type="slidenum">
              <a:rPr lang="es-HN" smtClean="0"/>
              <a:t>‹#›</a:t>
            </a:fld>
            <a:endParaRPr lang="es-HN"/>
          </a:p>
        </p:txBody>
      </p:sp>
      <p:sp>
        <p:nvSpPr>
          <p:cNvPr id="7" name="Text Placeholder 6"/>
          <p:cNvSpPr>
            <a:spLocks noGrp="1"/>
          </p:cNvSpPr>
          <p:nvPr>
            <p:ph type="body" sz="quarter" idx="13"/>
          </p:nvPr>
        </p:nvSpPr>
        <p:spPr>
          <a:xfrm>
            <a:off x="457200" y="1524000"/>
            <a:ext cx="8153400" cy="472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HN" dirty="0"/>
          </a:p>
        </p:txBody>
      </p:sp>
    </p:spTree>
    <p:extLst>
      <p:ext uri="{BB962C8B-B14F-4D97-AF65-F5344CB8AC3E}">
        <p14:creationId xmlns:p14="http://schemas.microsoft.com/office/powerpoint/2010/main" val="3494367086"/>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199" y="228600"/>
            <a:ext cx="11305309"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11305308"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67233"/>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4648200" y="6267233"/>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9628908" y="6267233"/>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F5E825E6-5608-4DD7-9AF8-76D49B509DEE}" type="slidenum">
              <a:rPr lang="en-US" smtClean="0"/>
              <a:pPr/>
              <a:t>‹#›</a:t>
            </a:fld>
            <a:endParaRPr lang="en-US"/>
          </a:p>
        </p:txBody>
      </p:sp>
      <p:sp>
        <p:nvSpPr>
          <p:cNvPr id="77831" name="Line 7"/>
          <p:cNvSpPr>
            <a:spLocks noChangeShapeType="1"/>
          </p:cNvSpPr>
          <p:nvPr/>
        </p:nvSpPr>
        <p:spPr bwMode="auto">
          <a:xfrm>
            <a:off x="0" y="1447800"/>
            <a:ext cx="12192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extLst>
      <p:ext uri="{BB962C8B-B14F-4D97-AF65-F5344CB8AC3E}">
        <p14:creationId xmlns:p14="http://schemas.microsoft.com/office/powerpoint/2010/main" val="178696307"/>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6.xml"/><Relationship Id="rId3" Type="http://schemas.openxmlformats.org/officeDocument/2006/relationships/slide" Target="slide3.xml"/><Relationship Id="rId7" Type="http://schemas.openxmlformats.org/officeDocument/2006/relationships/image" Target="../media/image3.png"/><Relationship Id="rId12" Type="http://schemas.openxmlformats.org/officeDocument/2006/relationships/slide" Target="slide22.xml"/><Relationship Id="rId17" Type="http://schemas.openxmlformats.org/officeDocument/2006/relationships/image" Target="../media/image7.jpeg"/><Relationship Id="rId2" Type="http://schemas.openxmlformats.org/officeDocument/2006/relationships/notesSlide" Target="../notesSlides/notesSlide8.xml"/><Relationship Id="rId16" Type="http://schemas.openxmlformats.org/officeDocument/2006/relationships/slide" Target="slide33.xml"/><Relationship Id="rId1" Type="http://schemas.openxmlformats.org/officeDocument/2006/relationships/slideLayout" Target="../slideLayouts/slideLayout2.xml"/><Relationship Id="rId6" Type="http://schemas.openxmlformats.org/officeDocument/2006/relationships/slide" Target="slide13.xml"/><Relationship Id="rId11" Type="http://schemas.openxmlformats.org/officeDocument/2006/relationships/image" Target="../media/image5.jpeg"/><Relationship Id="rId5" Type="http://schemas.openxmlformats.org/officeDocument/2006/relationships/image" Target="../media/image2.png"/><Relationship Id="rId15" Type="http://schemas.openxmlformats.org/officeDocument/2006/relationships/image" Target="../media/image6.png"/><Relationship Id="rId10" Type="http://schemas.openxmlformats.org/officeDocument/2006/relationships/slide" Target="slide18.xml"/><Relationship Id="rId4" Type="http://schemas.openxmlformats.org/officeDocument/2006/relationships/slide" Target="slide8.xml"/><Relationship Id="rId9" Type="http://schemas.openxmlformats.org/officeDocument/2006/relationships/image" Target="../media/image4.jpeg"/><Relationship Id="rId14" Type="http://schemas.openxmlformats.org/officeDocument/2006/relationships/slide" Target="slide30.xml"/></Relationships>
</file>

<file path=ppt/slides/_rels/slide12.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6.xml"/><Relationship Id="rId3" Type="http://schemas.openxmlformats.org/officeDocument/2006/relationships/slide" Target="slide3.xml"/><Relationship Id="rId7" Type="http://schemas.openxmlformats.org/officeDocument/2006/relationships/image" Target="../media/image3.png"/><Relationship Id="rId12" Type="http://schemas.openxmlformats.org/officeDocument/2006/relationships/slide" Target="slide22.xml"/><Relationship Id="rId17" Type="http://schemas.openxmlformats.org/officeDocument/2006/relationships/image" Target="../media/image7.jpeg"/><Relationship Id="rId2" Type="http://schemas.openxmlformats.org/officeDocument/2006/relationships/notesSlide" Target="../notesSlides/notesSlide15.xml"/><Relationship Id="rId16" Type="http://schemas.openxmlformats.org/officeDocument/2006/relationships/slide" Target="slide33.xml"/><Relationship Id="rId1" Type="http://schemas.openxmlformats.org/officeDocument/2006/relationships/slideLayout" Target="../slideLayouts/slideLayout2.xml"/><Relationship Id="rId6" Type="http://schemas.openxmlformats.org/officeDocument/2006/relationships/slide" Target="slide13.xml"/><Relationship Id="rId11" Type="http://schemas.openxmlformats.org/officeDocument/2006/relationships/image" Target="../media/image5.jpeg"/><Relationship Id="rId5" Type="http://schemas.openxmlformats.org/officeDocument/2006/relationships/image" Target="../media/image2.png"/><Relationship Id="rId15" Type="http://schemas.openxmlformats.org/officeDocument/2006/relationships/image" Target="../media/image6.png"/><Relationship Id="rId10" Type="http://schemas.openxmlformats.org/officeDocument/2006/relationships/slide" Target="slide18.xml"/><Relationship Id="rId4" Type="http://schemas.openxmlformats.org/officeDocument/2006/relationships/slide" Target="slide8.xml"/><Relationship Id="rId9" Type="http://schemas.openxmlformats.org/officeDocument/2006/relationships/image" Target="../media/image4.jpeg"/><Relationship Id="rId14" Type="http://schemas.openxmlformats.org/officeDocument/2006/relationships/slide" Target="slide3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6.xml"/><Relationship Id="rId3" Type="http://schemas.openxmlformats.org/officeDocument/2006/relationships/slide" Target="slide3.xml"/><Relationship Id="rId7" Type="http://schemas.openxmlformats.org/officeDocument/2006/relationships/image" Target="../media/image3.png"/><Relationship Id="rId12" Type="http://schemas.openxmlformats.org/officeDocument/2006/relationships/slide" Target="slide22.xml"/><Relationship Id="rId17" Type="http://schemas.openxmlformats.org/officeDocument/2006/relationships/image" Target="../media/image7.jpeg"/><Relationship Id="rId2" Type="http://schemas.openxmlformats.org/officeDocument/2006/relationships/notesSlide" Target="../notesSlides/notesSlide2.xml"/><Relationship Id="rId16" Type="http://schemas.openxmlformats.org/officeDocument/2006/relationships/slide" Target="slide33.xml"/><Relationship Id="rId1" Type="http://schemas.openxmlformats.org/officeDocument/2006/relationships/slideLayout" Target="../slideLayouts/slideLayout2.xml"/><Relationship Id="rId6" Type="http://schemas.openxmlformats.org/officeDocument/2006/relationships/slide" Target="slide13.xml"/><Relationship Id="rId11" Type="http://schemas.openxmlformats.org/officeDocument/2006/relationships/image" Target="../media/image5.jpeg"/><Relationship Id="rId5" Type="http://schemas.openxmlformats.org/officeDocument/2006/relationships/image" Target="../media/image2.png"/><Relationship Id="rId15" Type="http://schemas.openxmlformats.org/officeDocument/2006/relationships/image" Target="../media/image6.png"/><Relationship Id="rId10" Type="http://schemas.openxmlformats.org/officeDocument/2006/relationships/slide" Target="slide18.xml"/><Relationship Id="rId4" Type="http://schemas.openxmlformats.org/officeDocument/2006/relationships/slide" Target="slide8.xml"/><Relationship Id="rId9" Type="http://schemas.openxmlformats.org/officeDocument/2006/relationships/image" Target="../media/image4.jpeg"/><Relationship Id="rId14" Type="http://schemas.openxmlformats.org/officeDocument/2006/relationships/slide" Target="slide3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jpeg"/><Relationship Id="rId4" Type="http://schemas.openxmlformats.org/officeDocument/2006/relationships/image" Target="../media/image22.jpeg"/></Relationships>
</file>

<file path=ppt/slides/_rels/slide22.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6.xml"/><Relationship Id="rId3" Type="http://schemas.openxmlformats.org/officeDocument/2006/relationships/slide" Target="slide3.xml"/><Relationship Id="rId7" Type="http://schemas.openxmlformats.org/officeDocument/2006/relationships/image" Target="../media/image3.png"/><Relationship Id="rId12" Type="http://schemas.openxmlformats.org/officeDocument/2006/relationships/slide" Target="slide22.xml"/><Relationship Id="rId17" Type="http://schemas.openxmlformats.org/officeDocument/2006/relationships/image" Target="../media/image7.jpeg"/><Relationship Id="rId2" Type="http://schemas.openxmlformats.org/officeDocument/2006/relationships/notesSlide" Target="../notesSlides/notesSlide19.xml"/><Relationship Id="rId16" Type="http://schemas.openxmlformats.org/officeDocument/2006/relationships/slide" Target="slide33.xml"/><Relationship Id="rId1" Type="http://schemas.openxmlformats.org/officeDocument/2006/relationships/slideLayout" Target="../slideLayouts/slideLayout2.xml"/><Relationship Id="rId6" Type="http://schemas.openxmlformats.org/officeDocument/2006/relationships/slide" Target="slide13.xml"/><Relationship Id="rId11" Type="http://schemas.openxmlformats.org/officeDocument/2006/relationships/image" Target="../media/image5.jpeg"/><Relationship Id="rId5" Type="http://schemas.openxmlformats.org/officeDocument/2006/relationships/image" Target="../media/image2.png"/><Relationship Id="rId15" Type="http://schemas.openxmlformats.org/officeDocument/2006/relationships/image" Target="../media/image6.png"/><Relationship Id="rId10" Type="http://schemas.openxmlformats.org/officeDocument/2006/relationships/slide" Target="slide18.xml"/><Relationship Id="rId4" Type="http://schemas.openxmlformats.org/officeDocument/2006/relationships/slide" Target="slide8.xml"/><Relationship Id="rId9" Type="http://schemas.openxmlformats.org/officeDocument/2006/relationships/image" Target="../media/image4.jpeg"/><Relationship Id="rId14" Type="http://schemas.openxmlformats.org/officeDocument/2006/relationships/slide" Target="slide3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6.xml"/><Relationship Id="rId3" Type="http://schemas.openxmlformats.org/officeDocument/2006/relationships/slide" Target="slide3.xml"/><Relationship Id="rId7" Type="http://schemas.openxmlformats.org/officeDocument/2006/relationships/image" Target="../media/image3.png"/><Relationship Id="rId12" Type="http://schemas.openxmlformats.org/officeDocument/2006/relationships/slide" Target="slide22.xml"/><Relationship Id="rId17" Type="http://schemas.openxmlformats.org/officeDocument/2006/relationships/image" Target="../media/image7.jpeg"/><Relationship Id="rId2" Type="http://schemas.openxmlformats.org/officeDocument/2006/relationships/notesSlide" Target="../notesSlides/notesSlide23.xml"/><Relationship Id="rId16" Type="http://schemas.openxmlformats.org/officeDocument/2006/relationships/slide" Target="slide33.xml"/><Relationship Id="rId1" Type="http://schemas.openxmlformats.org/officeDocument/2006/relationships/slideLayout" Target="../slideLayouts/slideLayout2.xml"/><Relationship Id="rId6" Type="http://schemas.openxmlformats.org/officeDocument/2006/relationships/slide" Target="slide13.xml"/><Relationship Id="rId11" Type="http://schemas.openxmlformats.org/officeDocument/2006/relationships/image" Target="../media/image5.jpeg"/><Relationship Id="rId5" Type="http://schemas.openxmlformats.org/officeDocument/2006/relationships/image" Target="../media/image2.png"/><Relationship Id="rId15" Type="http://schemas.openxmlformats.org/officeDocument/2006/relationships/image" Target="../media/image6.png"/><Relationship Id="rId10" Type="http://schemas.openxmlformats.org/officeDocument/2006/relationships/slide" Target="slide18.xml"/><Relationship Id="rId4" Type="http://schemas.openxmlformats.org/officeDocument/2006/relationships/slide" Target="slide8.xml"/><Relationship Id="rId9" Type="http://schemas.openxmlformats.org/officeDocument/2006/relationships/image" Target="../media/image4.jpeg"/><Relationship Id="rId14" Type="http://schemas.openxmlformats.org/officeDocument/2006/relationships/slide" Target="slide3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6.xml"/><Relationship Id="rId3" Type="http://schemas.openxmlformats.org/officeDocument/2006/relationships/slide" Target="slide3.xml"/><Relationship Id="rId7" Type="http://schemas.openxmlformats.org/officeDocument/2006/relationships/image" Target="../media/image3.png"/><Relationship Id="rId12" Type="http://schemas.openxmlformats.org/officeDocument/2006/relationships/slide" Target="slide22.xml"/><Relationship Id="rId17" Type="http://schemas.openxmlformats.org/officeDocument/2006/relationships/image" Target="../media/image7.jpeg"/><Relationship Id="rId2" Type="http://schemas.openxmlformats.org/officeDocument/2006/relationships/notesSlide" Target="../notesSlides/notesSlide3.xml"/><Relationship Id="rId16" Type="http://schemas.openxmlformats.org/officeDocument/2006/relationships/slide" Target="slide33.xml"/><Relationship Id="rId1" Type="http://schemas.openxmlformats.org/officeDocument/2006/relationships/slideLayout" Target="../slideLayouts/slideLayout2.xml"/><Relationship Id="rId6" Type="http://schemas.openxmlformats.org/officeDocument/2006/relationships/slide" Target="slide13.xml"/><Relationship Id="rId11" Type="http://schemas.openxmlformats.org/officeDocument/2006/relationships/image" Target="../media/image5.jpeg"/><Relationship Id="rId5" Type="http://schemas.openxmlformats.org/officeDocument/2006/relationships/image" Target="../media/image2.png"/><Relationship Id="rId15" Type="http://schemas.openxmlformats.org/officeDocument/2006/relationships/image" Target="../media/image6.png"/><Relationship Id="rId10" Type="http://schemas.openxmlformats.org/officeDocument/2006/relationships/slide" Target="slide18.xml"/><Relationship Id="rId4" Type="http://schemas.openxmlformats.org/officeDocument/2006/relationships/slide" Target="slide8.xml"/><Relationship Id="rId9" Type="http://schemas.openxmlformats.org/officeDocument/2006/relationships/image" Target="../media/image4.jpeg"/><Relationship Id="rId14" Type="http://schemas.openxmlformats.org/officeDocument/2006/relationships/slide" Target="slide30.xml"/></Relationships>
</file>

<file path=ppt/slides/_rels/slide30.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6.xml"/><Relationship Id="rId3" Type="http://schemas.openxmlformats.org/officeDocument/2006/relationships/slide" Target="slide3.xml"/><Relationship Id="rId7" Type="http://schemas.openxmlformats.org/officeDocument/2006/relationships/image" Target="../media/image3.png"/><Relationship Id="rId12" Type="http://schemas.openxmlformats.org/officeDocument/2006/relationships/slide" Target="slide22.xml"/><Relationship Id="rId17" Type="http://schemas.openxmlformats.org/officeDocument/2006/relationships/image" Target="../media/image7.jpeg"/><Relationship Id="rId2" Type="http://schemas.openxmlformats.org/officeDocument/2006/relationships/notesSlide" Target="../notesSlides/notesSlide27.xml"/><Relationship Id="rId16" Type="http://schemas.openxmlformats.org/officeDocument/2006/relationships/slide" Target="slide33.xml"/><Relationship Id="rId1" Type="http://schemas.openxmlformats.org/officeDocument/2006/relationships/slideLayout" Target="../slideLayouts/slideLayout2.xml"/><Relationship Id="rId6" Type="http://schemas.openxmlformats.org/officeDocument/2006/relationships/slide" Target="slide13.xml"/><Relationship Id="rId11" Type="http://schemas.openxmlformats.org/officeDocument/2006/relationships/image" Target="../media/image5.jpeg"/><Relationship Id="rId5" Type="http://schemas.openxmlformats.org/officeDocument/2006/relationships/image" Target="../media/image2.png"/><Relationship Id="rId15" Type="http://schemas.openxmlformats.org/officeDocument/2006/relationships/image" Target="../media/image6.png"/><Relationship Id="rId10" Type="http://schemas.openxmlformats.org/officeDocument/2006/relationships/slide" Target="slide18.xml"/><Relationship Id="rId4" Type="http://schemas.openxmlformats.org/officeDocument/2006/relationships/slide" Target="slide8.xml"/><Relationship Id="rId9" Type="http://schemas.openxmlformats.org/officeDocument/2006/relationships/image" Target="../media/image4.jpeg"/><Relationship Id="rId14" Type="http://schemas.openxmlformats.org/officeDocument/2006/relationships/slide" Target="slide3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slide" Target="slide11.xml"/><Relationship Id="rId13" Type="http://schemas.openxmlformats.org/officeDocument/2006/relationships/slide" Target="slide26.xml"/><Relationship Id="rId3" Type="http://schemas.openxmlformats.org/officeDocument/2006/relationships/slide" Target="slide3.xml"/><Relationship Id="rId7" Type="http://schemas.openxmlformats.org/officeDocument/2006/relationships/image" Target="../media/image3.png"/><Relationship Id="rId12" Type="http://schemas.openxmlformats.org/officeDocument/2006/relationships/slide" Target="slide22.xml"/><Relationship Id="rId17" Type="http://schemas.openxmlformats.org/officeDocument/2006/relationships/image" Target="../media/image7.jpeg"/><Relationship Id="rId2" Type="http://schemas.openxmlformats.org/officeDocument/2006/relationships/notesSlide" Target="../notesSlides/notesSlide6.xml"/><Relationship Id="rId16" Type="http://schemas.openxmlformats.org/officeDocument/2006/relationships/slide" Target="slide33.xml"/><Relationship Id="rId1" Type="http://schemas.openxmlformats.org/officeDocument/2006/relationships/slideLayout" Target="../slideLayouts/slideLayout2.xml"/><Relationship Id="rId6" Type="http://schemas.openxmlformats.org/officeDocument/2006/relationships/slide" Target="slide13.xml"/><Relationship Id="rId11" Type="http://schemas.openxmlformats.org/officeDocument/2006/relationships/image" Target="../media/image5.jpeg"/><Relationship Id="rId5" Type="http://schemas.openxmlformats.org/officeDocument/2006/relationships/image" Target="../media/image2.png"/><Relationship Id="rId15" Type="http://schemas.openxmlformats.org/officeDocument/2006/relationships/image" Target="../media/image6.png"/><Relationship Id="rId10" Type="http://schemas.openxmlformats.org/officeDocument/2006/relationships/slide" Target="slide18.xml"/><Relationship Id="rId4" Type="http://schemas.openxmlformats.org/officeDocument/2006/relationships/slide" Target="slide8.xml"/><Relationship Id="rId9" Type="http://schemas.openxmlformats.org/officeDocument/2006/relationships/image" Target="../media/image4.jpeg"/><Relationship Id="rId14" Type="http://schemas.openxmlformats.org/officeDocument/2006/relationships/slide" Target="slide3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3.googleusercontent.com/i_O7R_900o9fA2kQ6EKO983yYMow8ZIPlyh4R4-W7XqqbKPcCkFokOEYDTLBC7ZSanq3CkU08KrjOnR1J0ooWwU93rhi2AVMgYvs59hlvS49r2hqHhnvoZhRyce2byj0wG-0LdmcrUO95_3ZWHsmm0c9Dtr4L3lJH4Q4JTkOec9oJz-M0shMHrMzfdBaBCrl5te31k1Wov7OWPh4kdIdkOsY67kTIXkV_OjrcxXXVd9WTWbDMyZAYVw66wd-8v4cXndXkDdJkqKjNYV1ltC7pur2t9yIwwuPYKEvcThXzByz9NY6N1RCjPNuIpljQK2bcTCIHFPyOAD1BfKYLAf-6fGbyZXrDz6AH2CpVojcJkTEKFJtYl9mjV2Zun_d_xUXmI7b-oeX7lmRxfYW7ww_MBntTklSD4L_DdPk0GRgA9gCTlyXMLxaWL6AstrOhq8IFnyontmorw9F6_aKEcz9DAW0Lm2tSxVTIcjm-HFheGnYQkq792bHReUI-9U8ShPMNobuCe8yu87Fp_Fnoz8IhfB2XSUD501TAaA-t2YeTlR8GNUzn8uOvBpmflcKDWFw5ENDqhYHK4gyjcNLFJG7d2EvtupQ-Cd6uvotVMzc641RvUugyd7n13IwVlB1Kym8OMs-N54dajDLjx36AlFgxnmCZJgpHwhjKDiP7GQWPaLJLxEv6sk-5Za5Z4919KViWtrqSeBxUqw4G95JzA=w1220-h915-no"/>
          <p:cNvPicPr>
            <a:picLocks noChangeAspect="1" noChangeArrowheads="1"/>
          </p:cNvPicPr>
          <p:nvPr/>
        </p:nvPicPr>
        <p:blipFill rotWithShape="1">
          <a:blip r:embed="rId3">
            <a:extLst>
              <a:ext uri="{28A0092B-C50C-407E-A947-70E740481C1C}">
                <a14:useLocalDpi xmlns:a14="http://schemas.microsoft.com/office/drawing/2010/main" val="0"/>
              </a:ext>
            </a:extLst>
          </a:blip>
          <a:srcRect b="25187"/>
          <a:stretch/>
        </p:blipFill>
        <p:spPr bwMode="auto">
          <a:xfrm>
            <a:off x="-30480" y="0"/>
            <a:ext cx="12222480"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Subtitle 9"/>
          <p:cNvSpPr>
            <a:spLocks noGrp="1"/>
          </p:cNvSpPr>
          <p:nvPr>
            <p:ph type="subTitle" idx="1"/>
          </p:nvPr>
        </p:nvSpPr>
        <p:spPr>
          <a:xfrm>
            <a:off x="1784350" y="3183890"/>
            <a:ext cx="3962400" cy="1143000"/>
          </a:xfrm>
        </p:spPr>
        <p:txBody>
          <a:bodyPr/>
          <a:lstStyle/>
          <a:p>
            <a:r>
              <a:rPr lang="en-US" sz="4000" dirty="0">
                <a:ln>
                  <a:solidFill>
                    <a:schemeClr val="accent6">
                      <a:lumMod val="50000"/>
                    </a:schemeClr>
                  </a:solidFill>
                </a:ln>
              </a:rPr>
              <a:t>Introduction</a:t>
            </a:r>
          </a:p>
        </p:txBody>
      </p:sp>
      <p:sp>
        <p:nvSpPr>
          <p:cNvPr id="9220" name="Rectangle 4"/>
          <p:cNvSpPr>
            <a:spLocks noChangeArrowheads="1"/>
          </p:cNvSpPr>
          <p:nvPr/>
        </p:nvSpPr>
        <p:spPr bwMode="auto">
          <a:xfrm>
            <a:off x="3651250" y="6232525"/>
            <a:ext cx="2895600" cy="457200"/>
          </a:xfrm>
          <a:prstGeom prst="rect">
            <a:avLst/>
          </a:prstGeom>
          <a:noFill/>
          <a:ln w="9525">
            <a:noFill/>
            <a:miter lim="800000"/>
            <a:headEnd/>
            <a:tailEnd/>
          </a:ln>
          <a:effectLst/>
        </p:spPr>
        <p:txBody>
          <a:bodyPr wrap="none" lIns="92075" tIns="46038" rIns="92075" bIns="46038" anchor="ctr"/>
          <a:lstStyle/>
          <a:p>
            <a:pPr algn="ctr" eaLnBrk="0" hangingPunct="0"/>
            <a:endParaRPr lang="en-US" sz="1400">
              <a:effectLst>
                <a:outerShdw blurRad="38100" dist="38100" dir="2700000" algn="tl">
                  <a:srgbClr val="C0C0C0"/>
                </a:outerShdw>
              </a:effectLst>
              <a:latin typeface="Arial" charset="0"/>
            </a:endParaRPr>
          </a:p>
        </p:txBody>
      </p:sp>
      <p:sp>
        <p:nvSpPr>
          <p:cNvPr id="9221" name="Rectangle 5"/>
          <p:cNvSpPr>
            <a:spLocks noChangeArrowheads="1"/>
          </p:cNvSpPr>
          <p:nvPr/>
        </p:nvSpPr>
        <p:spPr bwMode="auto">
          <a:xfrm>
            <a:off x="7080250" y="6232525"/>
            <a:ext cx="1905000" cy="457200"/>
          </a:xfrm>
          <a:prstGeom prst="rect">
            <a:avLst/>
          </a:prstGeom>
          <a:noFill/>
          <a:ln w="9525">
            <a:noFill/>
            <a:miter lim="800000"/>
            <a:headEnd/>
            <a:tailEnd/>
          </a:ln>
          <a:effectLst/>
        </p:spPr>
        <p:txBody>
          <a:bodyPr wrap="none" lIns="92075" tIns="46038" rIns="92075" bIns="46038" anchor="ctr"/>
          <a:lstStyle/>
          <a:p>
            <a:pPr algn="r" eaLnBrk="0" hangingPunct="0"/>
            <a:endParaRPr lang="en-US" sz="1400" dirty="0">
              <a:effectLst>
                <a:outerShdw blurRad="38100" dist="38100" dir="2700000" algn="tl">
                  <a:srgbClr val="C0C0C0"/>
                </a:outerShdw>
              </a:effectLst>
              <a:latin typeface="Arial" charset="0"/>
            </a:endParaRPr>
          </a:p>
        </p:txBody>
      </p:sp>
      <p:sp>
        <p:nvSpPr>
          <p:cNvPr id="9222" name="Rectangle 6"/>
          <p:cNvSpPr>
            <a:spLocks noChangeArrowheads="1"/>
          </p:cNvSpPr>
          <p:nvPr/>
        </p:nvSpPr>
        <p:spPr bwMode="auto">
          <a:xfrm>
            <a:off x="29737" y="5516411"/>
            <a:ext cx="5251450" cy="1443619"/>
          </a:xfrm>
          <a:prstGeom prst="rect">
            <a:avLst/>
          </a:prstGeom>
          <a:noFill/>
          <a:ln w="12700">
            <a:noFill/>
            <a:miter lim="800000"/>
            <a:headEnd type="none" w="lg" len="med"/>
            <a:tailEnd type="none" w="lg" len="med"/>
          </a:ln>
          <a:effectLst/>
        </p:spPr>
        <p:txBody>
          <a:bodyPr/>
          <a:lstStyle/>
          <a:p>
            <a:pPr eaLnBrk="0" hangingPunct="0"/>
            <a:r>
              <a:rPr lang="en-US" sz="3600" dirty="0">
                <a:latin typeface="Times New Roman" pitchFamily="18" charset="0"/>
              </a:rPr>
              <a:t>Monroe L. Weber-Shirk</a:t>
            </a:r>
          </a:p>
          <a:p>
            <a:pPr eaLnBrk="0" hangingPunct="0"/>
            <a:r>
              <a:rPr lang="en-US" sz="3600" dirty="0">
                <a:latin typeface="Times New Roman" pitchFamily="18" charset="0"/>
              </a:rPr>
              <a:t>AguaClara Reach </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21976-3658-49A9-83B5-FF9B1A43A7AA}"/>
              </a:ext>
            </a:extLst>
          </p:cNvPr>
          <p:cNvSpPr>
            <a:spLocks noGrp="1"/>
          </p:cNvSpPr>
          <p:nvPr>
            <p:ph type="title"/>
          </p:nvPr>
        </p:nvSpPr>
        <p:spPr/>
        <p:txBody>
          <a:bodyPr/>
          <a:lstStyle/>
          <a:p>
            <a:r>
              <a:rPr lang="en-US" dirty="0"/>
              <a:t>Why </a:t>
            </a:r>
            <a:r>
              <a:rPr lang="en-US" dirty="0" err="1"/>
              <a:t>Onshape</a:t>
            </a:r>
            <a:r>
              <a:rPr lang="en-US" dirty="0"/>
              <a:t>?</a:t>
            </a:r>
          </a:p>
        </p:txBody>
      </p:sp>
      <p:sp>
        <p:nvSpPr>
          <p:cNvPr id="3" name="Content Placeholder 2">
            <a:extLst>
              <a:ext uri="{FF2B5EF4-FFF2-40B4-BE49-F238E27FC236}">
                <a16:creationId xmlns:a16="http://schemas.microsoft.com/office/drawing/2014/main" id="{CA086250-9EB7-464F-B805-F715A527B4A0}"/>
              </a:ext>
            </a:extLst>
          </p:cNvPr>
          <p:cNvSpPr>
            <a:spLocks noGrp="1"/>
          </p:cNvSpPr>
          <p:nvPr>
            <p:ph idx="1"/>
          </p:nvPr>
        </p:nvSpPr>
        <p:spPr/>
        <p:txBody>
          <a:bodyPr/>
          <a:lstStyle/>
          <a:p>
            <a:r>
              <a:rPr lang="en-US" dirty="0"/>
              <a:t>Tools matter!</a:t>
            </a:r>
          </a:p>
          <a:p>
            <a:r>
              <a:rPr lang="en-US" dirty="0"/>
              <a:t>If something is hard then it is likely that you aren’t using the right tool</a:t>
            </a:r>
          </a:p>
          <a:p>
            <a:r>
              <a:rPr lang="en-US" dirty="0"/>
              <a:t>We have used a series of design tools</a:t>
            </a:r>
          </a:p>
          <a:p>
            <a:pPr lvl="1"/>
            <a:r>
              <a:rPr lang="en-US" dirty="0"/>
              <a:t>Mathcad linked to AutoCAD - handles units but was difficult to modify the geometry</a:t>
            </a:r>
          </a:p>
          <a:p>
            <a:pPr lvl="1"/>
            <a:r>
              <a:rPr lang="en-US" dirty="0"/>
              <a:t>Python – Open source tool for hydraulic design work that handles units. Not integrated with 3d modeling.</a:t>
            </a:r>
          </a:p>
          <a:p>
            <a:pPr lvl="1"/>
            <a:r>
              <a:rPr lang="en-US" dirty="0" err="1"/>
              <a:t>Onshape</a:t>
            </a:r>
            <a:r>
              <a:rPr lang="en-US" dirty="0"/>
              <a:t> – Integrates hydraulic design and 3d modeling</a:t>
            </a:r>
          </a:p>
        </p:txBody>
      </p:sp>
    </p:spTree>
    <p:extLst>
      <p:ext uri="{BB962C8B-B14F-4D97-AF65-F5344CB8AC3E}">
        <p14:creationId xmlns:p14="http://schemas.microsoft.com/office/powerpoint/2010/main" val="270848356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4" name="Rectangle 3">
            <a:extLst>
              <a:ext uri="{FF2B5EF4-FFF2-40B4-BE49-F238E27FC236}">
                <a16:creationId xmlns:a16="http://schemas.microsoft.com/office/drawing/2014/main" id="{5521C04D-4D1E-4ECD-A501-5C911C8B5AB0}"/>
              </a:ext>
            </a:extLst>
          </p:cNvPr>
          <p:cNvSpPr>
            <a:spLocks noGrp="1" noChangeArrowheads="1"/>
          </p:cNvSpPr>
          <p:nvPr>
            <p:ph idx="1"/>
          </p:nvPr>
        </p:nvSpPr>
        <p:spPr>
          <a:xfrm>
            <a:off x="1752600" y="1600200"/>
            <a:ext cx="6934200" cy="4525963"/>
          </a:xfrm>
        </p:spPr>
        <p:txBody>
          <a:bodyPr/>
          <a:lstStyle/>
          <a:p>
            <a:pPr>
              <a:lnSpc>
                <a:spcPct val="90000"/>
              </a:lnSpc>
            </a:pPr>
            <a:r>
              <a:rPr lang="en-US" sz="2800" dirty="0">
                <a:solidFill>
                  <a:schemeClr val="bg1">
                    <a:lumMod val="75000"/>
                  </a:schemeClr>
                </a:solidFill>
              </a:rPr>
              <a:t>What 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b="1" dirty="0"/>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7" name="TextBox 6">
            <a:extLst>
              <a:ext uri="{FF2B5EF4-FFF2-40B4-BE49-F238E27FC236}">
                <a16:creationId xmlns:a16="http://schemas.microsoft.com/office/drawing/2014/main" id="{66B72ED3-B2E3-404B-AE00-D2D1376B29FA}"/>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9771934B-D46E-4899-8390-8958350203CF}"/>
              </a:ext>
            </a:extLst>
          </p:cNvPr>
          <p:cNvSpPr txBox="1"/>
          <p:nvPr/>
        </p:nvSpPr>
        <p:spPr>
          <a:xfrm>
            <a:off x="561972"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17518C96-B3FD-453F-A9A6-CD12F31F908E}"/>
              </a:ext>
            </a:extLst>
          </p:cNvPr>
          <p:cNvPicPr>
            <a:picLocks noChangeAspect="1"/>
          </p:cNvPicPr>
          <p:nvPr/>
        </p:nvPicPr>
        <p:blipFill>
          <a:blip r:embed="rId5"/>
          <a:stretch>
            <a:fillRect/>
          </a:stretch>
        </p:blipFill>
        <p:spPr>
          <a:xfrm>
            <a:off x="914400"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5623FAC5-DDFC-4030-9386-76DC81AC5782}"/>
              </a:ext>
            </a:extLst>
          </p:cNvPr>
          <p:cNvPicPr>
            <a:picLocks noChangeAspect="1"/>
          </p:cNvPicPr>
          <p:nvPr/>
        </p:nvPicPr>
        <p:blipFill>
          <a:blip r:embed="rId7"/>
          <a:stretch>
            <a:fillRect/>
          </a:stretch>
        </p:blipFill>
        <p:spPr>
          <a:xfrm>
            <a:off x="304800"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CAA3558E-37FF-4512-9C22-095105A2A6F2}"/>
              </a:ext>
            </a:extLst>
          </p:cNvPr>
          <p:cNvPicPr>
            <a:picLocks noChangeAspect="1" noChangeArrowheads="1"/>
          </p:cNvPicPr>
          <p:nvPr/>
        </p:nvPicPr>
        <p:blipFill>
          <a:blip r:embed="rId9" cstate="print"/>
          <a:srcRect/>
          <a:stretch>
            <a:fillRect/>
          </a:stretch>
        </p:blipFill>
        <p:spPr bwMode="auto">
          <a:xfrm>
            <a:off x="1295400"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7541AAA1-15F6-4258-9893-3179FCAD77B0}"/>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6310B14C-2732-42D0-B4F4-C1046BCBE18D}"/>
              </a:ext>
            </a:extLst>
          </p:cNvPr>
          <p:cNvSpPr txBox="1">
            <a:spLocks noChangeArrowheads="1"/>
          </p:cNvSpPr>
          <p:nvPr/>
        </p:nvSpPr>
        <p:spPr bwMode="auto">
          <a:xfrm>
            <a:off x="1016814"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AFC150CA-B4E6-472F-BB7E-1A11A6EB8F63}"/>
              </a:ext>
            </a:extLst>
          </p:cNvPr>
          <p:cNvSpPr txBox="1"/>
          <p:nvPr/>
        </p:nvSpPr>
        <p:spPr>
          <a:xfrm>
            <a:off x="976738"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0EE1FA11-EC0F-4225-89CC-293F2F4C67DC}"/>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998F6DCD-FCDB-4931-AC73-3A7485D0F5B9}"/>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253017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r>
              <a:rPr lang="en-US"/>
              <a:t>Why am I teaching this course?</a:t>
            </a:r>
          </a:p>
        </p:txBody>
      </p:sp>
      <p:sp>
        <p:nvSpPr>
          <p:cNvPr id="15363" name="Rectangle 3"/>
          <p:cNvSpPr>
            <a:spLocks noGrp="1" noChangeArrowheads="1"/>
          </p:cNvSpPr>
          <p:nvPr>
            <p:ph idx="1"/>
          </p:nvPr>
        </p:nvSpPr>
        <p:spPr/>
        <p:txBody>
          <a:bodyPr/>
          <a:lstStyle/>
          <a:p>
            <a:r>
              <a:rPr lang="en-US" dirty="0"/>
              <a:t>Experience in refugee camps in </a:t>
            </a:r>
            <a:br>
              <a:rPr lang="en-US" dirty="0"/>
            </a:br>
            <a:r>
              <a:rPr lang="en-US" dirty="0"/>
              <a:t>Honduras in 1982-83</a:t>
            </a:r>
          </a:p>
          <a:p>
            <a:r>
              <a:rPr lang="en-US" dirty="0"/>
              <a:t>The spark of interest: What makes </a:t>
            </a:r>
            <a:br>
              <a:rPr lang="en-US" dirty="0"/>
            </a:br>
            <a:r>
              <a:rPr lang="en-US" dirty="0"/>
              <a:t>slow sand filters work? (no one knew!)</a:t>
            </a:r>
          </a:p>
          <a:p>
            <a:r>
              <a:rPr lang="en-US" dirty="0"/>
              <a:t>Invitation to begin a water project in Latin America (12/2002)</a:t>
            </a:r>
          </a:p>
          <a:p>
            <a:r>
              <a:rPr lang="en-US" dirty="0"/>
              <a:t>The realization that what I had been taught wasn’t up to the challenge of solving the big global challenge of providing safe drinking water on tap to communities</a:t>
            </a:r>
          </a:p>
          <a:p>
            <a:r>
              <a:rPr lang="en-US" dirty="0"/>
              <a:t>16th time teaching this course – changes every time!</a:t>
            </a:r>
          </a:p>
          <a:p>
            <a:endParaRPr lang="en-US" dirty="0"/>
          </a:p>
        </p:txBody>
      </p:sp>
      <p:pic>
        <p:nvPicPr>
          <p:cNvPr id="15364" name="Picture 4" descr="Slide 8">
            <a:hlinkClick r:id="rId3" action="ppaction://hlinksldjump"/>
          </p:cNvPr>
          <p:cNvPicPr>
            <a:picLocks noChangeAspect="1" noChangeArrowheads="1"/>
          </p:cNvPicPr>
          <p:nvPr/>
        </p:nvPicPr>
        <p:blipFill>
          <a:blip r:embed="rId4" cstate="print"/>
          <a:srcRect/>
          <a:stretch>
            <a:fillRect/>
          </a:stretch>
        </p:blipFill>
        <p:spPr bwMode="auto">
          <a:xfrm>
            <a:off x="8458200" y="1692442"/>
            <a:ext cx="2735158" cy="2056795"/>
          </a:xfrm>
          <a:prstGeom prst="rect">
            <a:avLst/>
          </a:prstGeom>
          <a:noFill/>
        </p:spPr>
      </p:pic>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Picture 2" descr="Slide 8"/>
          <p:cNvPicPr>
            <a:picLocks noChangeAspect="1" noChangeArrowheads="1"/>
          </p:cNvPicPr>
          <p:nvPr/>
        </p:nvPicPr>
        <p:blipFill>
          <a:blip r:embed="rId3" cstate="print"/>
          <a:srcRect/>
          <a:stretch>
            <a:fillRect/>
          </a:stretch>
        </p:blipFill>
        <p:spPr bwMode="auto">
          <a:xfrm>
            <a:off x="0" y="-12701"/>
            <a:ext cx="12192000" cy="9160933"/>
          </a:xfrm>
          <a:prstGeom prst="rect">
            <a:avLst/>
          </a:prstGeom>
          <a:noFill/>
        </p:spPr>
      </p:pic>
      <p:sp>
        <p:nvSpPr>
          <p:cNvPr id="58371" name="Rectangle 3"/>
          <p:cNvSpPr>
            <a:spLocks noGrp="1" noChangeArrowheads="1"/>
          </p:cNvSpPr>
          <p:nvPr>
            <p:ph type="title"/>
          </p:nvPr>
        </p:nvSpPr>
        <p:spPr/>
        <p:txBody>
          <a:bodyPr/>
          <a:lstStyle/>
          <a:p>
            <a:r>
              <a:rPr lang="en-US"/>
              <a:t>Mesa Grande: Waiting for water</a:t>
            </a:r>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r>
              <a:rPr lang="en-US"/>
              <a:t>Water in Colomoncagua</a:t>
            </a:r>
          </a:p>
        </p:txBody>
      </p:sp>
      <p:pic>
        <p:nvPicPr>
          <p:cNvPr id="60419" name="Picture 3" descr="Slide 1"/>
          <p:cNvPicPr>
            <a:picLocks noChangeAspect="1" noChangeArrowheads="1"/>
          </p:cNvPicPr>
          <p:nvPr/>
        </p:nvPicPr>
        <p:blipFill>
          <a:blip r:embed="rId3" cstate="print"/>
          <a:srcRect/>
          <a:stretch>
            <a:fillRect/>
          </a:stretch>
        </p:blipFill>
        <p:spPr bwMode="auto">
          <a:xfrm>
            <a:off x="0" y="-3175"/>
            <a:ext cx="12192000" cy="9148233"/>
          </a:xfrm>
          <a:prstGeom prst="rect">
            <a:avLst/>
          </a:prstGeom>
          <a:noFill/>
        </p:spPr>
      </p:pic>
    </p:spTree>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endParaRPr lang="es-HN"/>
          </a:p>
        </p:txBody>
      </p:sp>
      <p:sp>
        <p:nvSpPr>
          <p:cNvPr id="62467" name="Rectangle 3"/>
          <p:cNvSpPr>
            <a:spLocks noGrp="1" noChangeArrowheads="1"/>
          </p:cNvSpPr>
          <p:nvPr>
            <p:ph idx="1"/>
          </p:nvPr>
        </p:nvSpPr>
        <p:spPr/>
        <p:txBody>
          <a:bodyPr/>
          <a:lstStyle/>
          <a:p>
            <a:endParaRPr lang="es-HN"/>
          </a:p>
        </p:txBody>
      </p:sp>
      <p:pic>
        <p:nvPicPr>
          <p:cNvPr id="62468" name="Picture 4"/>
          <p:cNvPicPr>
            <a:picLocks noChangeAspect="1" noChangeArrowheads="1"/>
          </p:cNvPicPr>
          <p:nvPr/>
        </p:nvPicPr>
        <p:blipFill>
          <a:blip r:embed="rId3" cstate="print"/>
          <a:srcRect/>
          <a:stretch>
            <a:fillRect/>
          </a:stretch>
        </p:blipFill>
        <p:spPr bwMode="auto">
          <a:xfrm>
            <a:off x="0" y="0"/>
            <a:ext cx="12192000" cy="9144000"/>
          </a:xfrm>
          <a:prstGeom prst="rect">
            <a:avLst/>
          </a:prstGeom>
          <a:noFill/>
          <a:ln w="12700">
            <a:noFill/>
            <a:miter lim="800000"/>
            <a:headEnd type="none" w="lg" len="med"/>
            <a:tailEnd type="none" w="lg" len="med"/>
          </a:ln>
          <a:effectLst/>
        </p:spPr>
      </p:pic>
    </p:spTree>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p:cNvSpPr>
            <a:spLocks noGrp="1" noChangeArrowheads="1"/>
          </p:cNvSpPr>
          <p:nvPr>
            <p:ph type="title"/>
          </p:nvPr>
        </p:nvSpPr>
        <p:spPr/>
        <p:txBody>
          <a:bodyPr/>
          <a:lstStyle/>
          <a:p>
            <a:endParaRPr lang="es-HN"/>
          </a:p>
        </p:txBody>
      </p:sp>
      <p:sp>
        <p:nvSpPr>
          <p:cNvPr id="64515" name="Rectangle 3"/>
          <p:cNvSpPr>
            <a:spLocks noGrp="1" noChangeArrowheads="1"/>
          </p:cNvSpPr>
          <p:nvPr>
            <p:ph idx="1"/>
          </p:nvPr>
        </p:nvSpPr>
        <p:spPr/>
        <p:txBody>
          <a:bodyPr/>
          <a:lstStyle/>
          <a:p>
            <a:endParaRPr lang="es-HN"/>
          </a:p>
        </p:txBody>
      </p:sp>
      <p:pic>
        <p:nvPicPr>
          <p:cNvPr id="64516" name="Picture 4"/>
          <p:cNvPicPr>
            <a:picLocks noChangeAspect="1" noChangeArrowheads="1"/>
          </p:cNvPicPr>
          <p:nvPr/>
        </p:nvPicPr>
        <p:blipFill>
          <a:blip r:embed="rId3" cstate="print"/>
          <a:srcRect/>
          <a:stretch>
            <a:fillRect/>
          </a:stretch>
        </p:blipFill>
        <p:spPr bwMode="auto">
          <a:xfrm>
            <a:off x="0" y="0"/>
            <a:ext cx="12192000" cy="9144000"/>
          </a:xfrm>
          <a:prstGeom prst="rect">
            <a:avLst/>
          </a:prstGeom>
          <a:noFill/>
          <a:ln w="12700">
            <a:noFill/>
            <a:miter lim="800000"/>
            <a:headEnd type="none" w="lg" len="med"/>
            <a:tailEnd type="none" w="lg" len="med"/>
          </a:ln>
          <a:effectLst/>
        </p:spPr>
      </p:pic>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endParaRPr lang="es-HN"/>
          </a:p>
        </p:txBody>
      </p:sp>
      <p:sp>
        <p:nvSpPr>
          <p:cNvPr id="66563" name="Rectangle 3"/>
          <p:cNvSpPr>
            <a:spLocks noGrp="1" noChangeArrowheads="1"/>
          </p:cNvSpPr>
          <p:nvPr>
            <p:ph idx="1"/>
          </p:nvPr>
        </p:nvSpPr>
        <p:spPr/>
        <p:txBody>
          <a:bodyPr/>
          <a:lstStyle/>
          <a:p>
            <a:endParaRPr lang="es-HN"/>
          </a:p>
        </p:txBody>
      </p:sp>
      <p:pic>
        <p:nvPicPr>
          <p:cNvPr id="66564" name="Picture 4"/>
          <p:cNvPicPr>
            <a:picLocks noChangeAspect="1" noChangeArrowheads="1"/>
          </p:cNvPicPr>
          <p:nvPr/>
        </p:nvPicPr>
        <p:blipFill>
          <a:blip r:embed="rId3" cstate="print"/>
          <a:srcRect/>
          <a:stretch>
            <a:fillRect/>
          </a:stretch>
        </p:blipFill>
        <p:spPr bwMode="auto">
          <a:xfrm>
            <a:off x="0" y="0"/>
            <a:ext cx="12192000" cy="9144000"/>
          </a:xfrm>
          <a:prstGeom prst="rect">
            <a:avLst/>
          </a:prstGeom>
          <a:noFill/>
          <a:ln w="12700">
            <a:noFill/>
            <a:miter lim="800000"/>
            <a:headEnd type="none" w="lg" len="med"/>
            <a:tailEnd type="none" w="lg" len="med"/>
          </a:ln>
          <a:effectLst/>
        </p:spPr>
      </p:pic>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4" name="Rectangle 3">
            <a:extLst>
              <a:ext uri="{FF2B5EF4-FFF2-40B4-BE49-F238E27FC236}">
                <a16:creationId xmlns:a16="http://schemas.microsoft.com/office/drawing/2014/main" id="{25BE851C-DE68-4C43-B54C-30F5D16CCA81}"/>
              </a:ext>
            </a:extLst>
          </p:cNvPr>
          <p:cNvSpPr>
            <a:spLocks noGrp="1" noChangeArrowheads="1"/>
          </p:cNvSpPr>
          <p:nvPr>
            <p:ph idx="1"/>
          </p:nvPr>
        </p:nvSpPr>
        <p:spPr>
          <a:xfrm>
            <a:off x="1752600" y="1600200"/>
            <a:ext cx="6934200" cy="4525963"/>
          </a:xfrm>
        </p:spPr>
        <p:txBody>
          <a:bodyPr/>
          <a:lstStyle/>
          <a:p>
            <a:pPr>
              <a:lnSpc>
                <a:spcPct val="90000"/>
              </a:lnSpc>
            </a:pPr>
            <a:r>
              <a:rPr lang="en-US" sz="2800" dirty="0">
                <a:solidFill>
                  <a:schemeClr val="bg1">
                    <a:lumMod val="75000"/>
                  </a:schemeClr>
                </a:solidFill>
              </a:rPr>
              <a:t>What 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b="1" dirty="0"/>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7" name="TextBox 6">
            <a:extLst>
              <a:ext uri="{FF2B5EF4-FFF2-40B4-BE49-F238E27FC236}">
                <a16:creationId xmlns:a16="http://schemas.microsoft.com/office/drawing/2014/main" id="{7091AFCA-B91D-4513-A1CE-0709B5EB6C53}"/>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EC4A6254-DC5B-4D89-AD36-24C812E49FF1}"/>
              </a:ext>
            </a:extLst>
          </p:cNvPr>
          <p:cNvSpPr txBox="1"/>
          <p:nvPr/>
        </p:nvSpPr>
        <p:spPr>
          <a:xfrm>
            <a:off x="561972"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3201A560-A452-45D5-ADAC-1706459F0D1F}"/>
              </a:ext>
            </a:extLst>
          </p:cNvPr>
          <p:cNvPicPr>
            <a:picLocks noChangeAspect="1"/>
          </p:cNvPicPr>
          <p:nvPr/>
        </p:nvPicPr>
        <p:blipFill>
          <a:blip r:embed="rId5"/>
          <a:stretch>
            <a:fillRect/>
          </a:stretch>
        </p:blipFill>
        <p:spPr>
          <a:xfrm>
            <a:off x="914400"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439C41C1-FA65-4606-9D1A-6FF28785CE0C}"/>
              </a:ext>
            </a:extLst>
          </p:cNvPr>
          <p:cNvPicPr>
            <a:picLocks noChangeAspect="1"/>
          </p:cNvPicPr>
          <p:nvPr/>
        </p:nvPicPr>
        <p:blipFill>
          <a:blip r:embed="rId7"/>
          <a:stretch>
            <a:fillRect/>
          </a:stretch>
        </p:blipFill>
        <p:spPr>
          <a:xfrm>
            <a:off x="304800"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E3090D1C-BD20-4FCF-9234-3B407EB1ECD6}"/>
              </a:ext>
            </a:extLst>
          </p:cNvPr>
          <p:cNvPicPr>
            <a:picLocks noChangeAspect="1" noChangeArrowheads="1"/>
          </p:cNvPicPr>
          <p:nvPr/>
        </p:nvPicPr>
        <p:blipFill>
          <a:blip r:embed="rId9" cstate="print"/>
          <a:srcRect/>
          <a:stretch>
            <a:fillRect/>
          </a:stretch>
        </p:blipFill>
        <p:spPr bwMode="auto">
          <a:xfrm>
            <a:off x="1295400"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3109408F-0055-4D40-BA1F-8E391BE0CDE0}"/>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019A4A88-C63F-4FB3-88CD-E0609BC6D505}"/>
              </a:ext>
            </a:extLst>
          </p:cNvPr>
          <p:cNvSpPr txBox="1">
            <a:spLocks noChangeArrowheads="1"/>
          </p:cNvSpPr>
          <p:nvPr/>
        </p:nvSpPr>
        <p:spPr bwMode="auto">
          <a:xfrm>
            <a:off x="1016814"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97E07AC5-504B-406E-BC70-A671E1A21425}"/>
              </a:ext>
            </a:extLst>
          </p:cNvPr>
          <p:cNvSpPr txBox="1"/>
          <p:nvPr/>
        </p:nvSpPr>
        <p:spPr>
          <a:xfrm>
            <a:off x="976738"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9E18AD3D-594A-4CAC-BFB5-5F67D9E7122D}"/>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179BD87A-DE14-4BE7-89B6-A8E8C72B63A3}"/>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6088596"/>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r>
              <a:rPr lang="en-US" sz="4000"/>
              <a:t>You should be taking a course in business or information technology</a:t>
            </a:r>
          </a:p>
        </p:txBody>
      </p:sp>
      <p:sp>
        <p:nvSpPr>
          <p:cNvPr id="25603" name="Rectangle 3"/>
          <p:cNvSpPr>
            <a:spLocks noGrp="1" noChangeArrowheads="1"/>
          </p:cNvSpPr>
          <p:nvPr>
            <p:ph idx="1"/>
          </p:nvPr>
        </p:nvSpPr>
        <p:spPr/>
        <p:txBody>
          <a:bodyPr/>
          <a:lstStyle/>
          <a:p>
            <a:pPr>
              <a:lnSpc>
                <a:spcPct val="90000"/>
              </a:lnSpc>
            </a:pPr>
            <a:r>
              <a:rPr lang="en-US" dirty="0"/>
              <a:t>Environmental engineers have been applying the same drinking water solutions for the past 100 years</a:t>
            </a:r>
          </a:p>
          <a:p>
            <a:pPr>
              <a:lnSpc>
                <a:spcPct val="90000"/>
              </a:lnSpc>
            </a:pPr>
            <a:r>
              <a:rPr lang="en-US" dirty="0"/>
              <a:t>The science behind environmental engineering is already well understood</a:t>
            </a:r>
          </a:p>
          <a:p>
            <a:pPr>
              <a:lnSpc>
                <a:spcPct val="90000"/>
              </a:lnSpc>
            </a:pPr>
            <a:r>
              <a:rPr lang="en-US" dirty="0"/>
              <a:t>Providing everyone on the planet with safe drinking water only requires the money and political will to apply known technologies</a:t>
            </a:r>
          </a:p>
        </p:txBody>
      </p:sp>
      <p:sp>
        <p:nvSpPr>
          <p:cNvPr id="25604" name="Text Box 4"/>
          <p:cNvSpPr txBox="1">
            <a:spLocks noChangeArrowheads="1"/>
          </p:cNvSpPr>
          <p:nvPr/>
        </p:nvSpPr>
        <p:spPr bwMode="auto">
          <a:xfrm>
            <a:off x="990600" y="6248400"/>
            <a:ext cx="4741863" cy="519113"/>
          </a:xfrm>
          <a:prstGeom prst="rect">
            <a:avLst/>
          </a:prstGeom>
          <a:noFill/>
          <a:ln w="12700">
            <a:noFill/>
            <a:miter lim="800000"/>
            <a:headEnd type="none" w="lg" len="med"/>
            <a:tailEnd type="none" w="lg" len="med"/>
          </a:ln>
          <a:effectLst/>
        </p:spPr>
        <p:txBody>
          <a:bodyPr wrap="none">
            <a:spAutoFit/>
          </a:bodyPr>
          <a:lstStyle/>
          <a:p>
            <a:pPr eaLnBrk="0" hangingPunct="0"/>
            <a:r>
              <a:rPr lang="en-US" sz="2800" dirty="0">
                <a:solidFill>
                  <a:schemeClr val="folHlink"/>
                </a:solidFill>
                <a:latin typeface="Times New Roman" pitchFamily="18" charset="0"/>
              </a:rPr>
              <a:t>Discussion time! Do you agree?</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6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11267" name="Rectangle 3"/>
          <p:cNvSpPr>
            <a:spLocks noGrp="1" noChangeArrowheads="1"/>
          </p:cNvSpPr>
          <p:nvPr>
            <p:ph idx="1"/>
          </p:nvPr>
        </p:nvSpPr>
        <p:spPr>
          <a:xfrm>
            <a:off x="1752600" y="1600200"/>
            <a:ext cx="6934200" cy="4525963"/>
          </a:xfrm>
        </p:spPr>
        <p:txBody>
          <a:bodyPr/>
          <a:lstStyle/>
          <a:p>
            <a:pPr>
              <a:lnSpc>
                <a:spcPct val="90000"/>
              </a:lnSpc>
            </a:pPr>
            <a:r>
              <a:rPr lang="en-US" sz="2800" dirty="0"/>
              <a:t>What is this course about?</a:t>
            </a:r>
          </a:p>
          <a:p>
            <a:pPr>
              <a:lnSpc>
                <a:spcPct val="90000"/>
              </a:lnSpc>
            </a:pPr>
            <a:r>
              <a:rPr lang="en-US" sz="2800" dirty="0"/>
              <a:t>Course Organization</a:t>
            </a:r>
          </a:p>
          <a:p>
            <a:pPr>
              <a:lnSpc>
                <a:spcPct val="90000"/>
              </a:lnSpc>
            </a:pPr>
            <a:r>
              <a:rPr lang="en-US" sz="2800" dirty="0"/>
              <a:t>Introductions</a:t>
            </a:r>
          </a:p>
          <a:p>
            <a:pPr>
              <a:lnSpc>
                <a:spcPct val="90000"/>
              </a:lnSpc>
            </a:pPr>
            <a:r>
              <a:rPr lang="en-US" sz="2800" dirty="0"/>
              <a:t>Why am I teaching this course?</a:t>
            </a:r>
          </a:p>
          <a:p>
            <a:pPr>
              <a:lnSpc>
                <a:spcPct val="90000"/>
              </a:lnSpc>
            </a:pPr>
            <a:r>
              <a:rPr lang="en-US" sz="2800" dirty="0"/>
              <a:t>A search for truth that matters</a:t>
            </a:r>
          </a:p>
          <a:p>
            <a:pPr>
              <a:lnSpc>
                <a:spcPct val="90000"/>
              </a:lnSpc>
            </a:pPr>
            <a:r>
              <a:rPr lang="en-US" sz="2800" dirty="0"/>
              <a:t>Groupthink: avoiding the truth</a:t>
            </a:r>
          </a:p>
          <a:p>
            <a:pPr>
              <a:lnSpc>
                <a:spcPct val="90000"/>
              </a:lnSpc>
            </a:pPr>
            <a:r>
              <a:rPr lang="en-US" sz="2800" dirty="0"/>
              <a:t>Myth in engineering</a:t>
            </a:r>
          </a:p>
          <a:p>
            <a:pPr>
              <a:lnSpc>
                <a:spcPct val="90000"/>
              </a:lnSpc>
            </a:pPr>
            <a:r>
              <a:rPr lang="en-US" sz="2800" dirty="0"/>
              <a:t>The Challenge</a:t>
            </a:r>
          </a:p>
          <a:p>
            <a:pPr>
              <a:lnSpc>
                <a:spcPct val="90000"/>
              </a:lnSpc>
            </a:pPr>
            <a:r>
              <a:rPr lang="en-US" sz="2800" dirty="0"/>
              <a:t>It is a short walk to the edge of knowledge</a:t>
            </a:r>
          </a:p>
          <a:p>
            <a:pPr>
              <a:lnSpc>
                <a:spcPct val="90000"/>
              </a:lnSpc>
            </a:pPr>
            <a:endParaRPr lang="en-US" sz="2800" dirty="0"/>
          </a:p>
          <a:p>
            <a:pPr>
              <a:lnSpc>
                <a:spcPct val="90000"/>
              </a:lnSpc>
            </a:pPr>
            <a:endParaRPr lang="en-US" sz="2800" dirty="0"/>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3" name="TextBox 2">
            <a:hlinkClick r:id="rId3" action="ppaction://hlinksldjump"/>
            <a:extLst>
              <a:ext uri="{FF2B5EF4-FFF2-40B4-BE49-F238E27FC236}">
                <a16:creationId xmlns:a16="http://schemas.microsoft.com/office/drawing/2014/main" id="{27752C50-8E4B-4731-B17C-40E6782EBC7F}"/>
              </a:ext>
            </a:extLst>
          </p:cNvPr>
          <p:cNvSpPr txBox="1"/>
          <p:nvPr/>
        </p:nvSpPr>
        <p:spPr>
          <a:xfrm>
            <a:off x="561972" y="158968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4" name="Picture 3">
            <a:hlinkClick r:id="rId4" action="ppaction://hlinksldjump"/>
            <a:extLst>
              <a:ext uri="{FF2B5EF4-FFF2-40B4-BE49-F238E27FC236}">
                <a16:creationId xmlns:a16="http://schemas.microsoft.com/office/drawing/2014/main" id="{BDA3B13B-083D-4239-812C-11C44E9F3B53}"/>
              </a:ext>
            </a:extLst>
          </p:cNvPr>
          <p:cNvPicPr>
            <a:picLocks noChangeAspect="1"/>
          </p:cNvPicPr>
          <p:nvPr/>
        </p:nvPicPr>
        <p:blipFill>
          <a:blip r:embed="rId5"/>
          <a:stretch>
            <a:fillRect/>
          </a:stretch>
        </p:blipFill>
        <p:spPr>
          <a:xfrm>
            <a:off x="914400" y="1977405"/>
            <a:ext cx="942972" cy="504573"/>
          </a:xfrm>
          <a:prstGeom prst="rect">
            <a:avLst/>
          </a:prstGeom>
        </p:spPr>
      </p:pic>
      <p:pic>
        <p:nvPicPr>
          <p:cNvPr id="6" name="Picture 5">
            <a:hlinkClick r:id="rId6" action="ppaction://hlinksldjump"/>
            <a:extLst>
              <a:ext uri="{FF2B5EF4-FFF2-40B4-BE49-F238E27FC236}">
                <a16:creationId xmlns:a16="http://schemas.microsoft.com/office/drawing/2014/main" id="{86C85A92-7322-40D2-8563-1A74158E64EC}"/>
              </a:ext>
            </a:extLst>
          </p:cNvPr>
          <p:cNvPicPr>
            <a:picLocks noChangeAspect="1"/>
          </p:cNvPicPr>
          <p:nvPr/>
        </p:nvPicPr>
        <p:blipFill>
          <a:blip r:embed="rId7"/>
          <a:stretch>
            <a:fillRect/>
          </a:stretch>
        </p:blipFill>
        <p:spPr>
          <a:xfrm>
            <a:off x="304800" y="256861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77EBD66F-9BBD-44B6-A2E5-53DD14A915CA}"/>
              </a:ext>
            </a:extLst>
          </p:cNvPr>
          <p:cNvPicPr>
            <a:picLocks noChangeAspect="1" noChangeArrowheads="1"/>
          </p:cNvPicPr>
          <p:nvPr/>
        </p:nvPicPr>
        <p:blipFill>
          <a:blip r:embed="rId9" cstate="print"/>
          <a:srcRect/>
          <a:stretch>
            <a:fillRect/>
          </a:stretch>
        </p:blipFill>
        <p:spPr bwMode="auto">
          <a:xfrm>
            <a:off x="1295400" y="2949612"/>
            <a:ext cx="585786" cy="440501"/>
          </a:xfrm>
          <a:prstGeom prst="rect">
            <a:avLst/>
          </a:prstGeom>
          <a:noFill/>
        </p:spPr>
      </p:pic>
      <p:pic>
        <p:nvPicPr>
          <p:cNvPr id="10" name="Picture 4" descr="https://lh3.googleusercontent.com/-IitBE7Hn8Zs/VGal6xvxBtI/AAAAAAACoWk/MtGRr0XgXlk/s1024-Ic42/DSC03035.JPG">
            <a:hlinkClick r:id="rId10" action="ppaction://hlinksldjump"/>
            <a:extLst>
              <a:ext uri="{FF2B5EF4-FFF2-40B4-BE49-F238E27FC236}">
                <a16:creationId xmlns:a16="http://schemas.microsoft.com/office/drawing/2014/main" id="{C005D19D-7190-4526-B29B-C29F0C03F444}"/>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5749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2" name="Text Box 4">
            <a:hlinkClick r:id="rId12" action="ppaction://hlinksldjump"/>
            <a:extLst>
              <a:ext uri="{FF2B5EF4-FFF2-40B4-BE49-F238E27FC236}">
                <a16:creationId xmlns:a16="http://schemas.microsoft.com/office/drawing/2014/main" id="{02C92C9F-934C-4DD0-8D70-290351942DD5}"/>
              </a:ext>
            </a:extLst>
          </p:cNvPr>
          <p:cNvSpPr txBox="1">
            <a:spLocks noChangeArrowheads="1"/>
          </p:cNvSpPr>
          <p:nvPr/>
        </p:nvSpPr>
        <p:spPr bwMode="auto">
          <a:xfrm>
            <a:off x="1016814" y="388527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7" name="TextBox 6">
            <a:hlinkClick r:id="rId13" action="ppaction://hlinksldjump"/>
            <a:extLst>
              <a:ext uri="{FF2B5EF4-FFF2-40B4-BE49-F238E27FC236}">
                <a16:creationId xmlns:a16="http://schemas.microsoft.com/office/drawing/2014/main" id="{59CF61B7-D2E5-4385-A350-E2702D2D417D}"/>
              </a:ext>
            </a:extLst>
          </p:cNvPr>
          <p:cNvSpPr txBox="1"/>
          <p:nvPr/>
        </p:nvSpPr>
        <p:spPr>
          <a:xfrm>
            <a:off x="976738" y="438071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026" name="Picture 2" descr="Image result for kaboom">
            <a:hlinkClick r:id="rId14" action="ppaction://hlinksldjump"/>
            <a:extLst>
              <a:ext uri="{FF2B5EF4-FFF2-40B4-BE49-F238E27FC236}">
                <a16:creationId xmlns:a16="http://schemas.microsoft.com/office/drawing/2014/main" id="{61DF7E23-2426-46BF-B2FD-A8E40C04F5E4}"/>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5598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http://2.bp.blogspot.com/-G6EUTupmYoo/T8tXQ-NLUCI/AAAAAAAArXw/DCFNgkAxOHA/s1600/edge+of+knowledge.jpg">
            <a:hlinkClick r:id="rId16" action="ppaction://hlinksldjump"/>
            <a:extLst>
              <a:ext uri="{FF2B5EF4-FFF2-40B4-BE49-F238E27FC236}">
                <a16:creationId xmlns:a16="http://schemas.microsoft.com/office/drawing/2014/main" id="{7158FAAE-1757-4B44-B990-5AEAFD72FDF7}"/>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11812"/>
            <a:ext cx="561972" cy="4031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t>Uneven Knowledge Space</a:t>
            </a:r>
          </a:p>
        </p:txBody>
      </p:sp>
      <p:sp>
        <p:nvSpPr>
          <p:cNvPr id="19459" name="Freeform 3"/>
          <p:cNvSpPr>
            <a:spLocks/>
          </p:cNvSpPr>
          <p:nvPr/>
        </p:nvSpPr>
        <p:spPr bwMode="auto">
          <a:xfrm>
            <a:off x="1143000" y="2133600"/>
            <a:ext cx="7766050" cy="3976688"/>
          </a:xfrm>
          <a:custGeom>
            <a:avLst/>
            <a:gdLst/>
            <a:ahLst/>
            <a:cxnLst>
              <a:cxn ang="0">
                <a:pos x="2173" y="1548"/>
              </a:cxn>
              <a:cxn ang="0">
                <a:pos x="2750" y="0"/>
              </a:cxn>
              <a:cxn ang="0">
                <a:pos x="2850" y="17"/>
              </a:cxn>
              <a:cxn ang="0">
                <a:pos x="2394" y="1121"/>
              </a:cxn>
              <a:cxn ang="0">
                <a:pos x="2479" y="1145"/>
              </a:cxn>
              <a:cxn ang="0">
                <a:pos x="2173" y="1595"/>
              </a:cxn>
              <a:cxn ang="0">
                <a:pos x="2501" y="1501"/>
              </a:cxn>
              <a:cxn ang="0">
                <a:pos x="4290" y="1578"/>
              </a:cxn>
              <a:cxn ang="0">
                <a:pos x="4892" y="2086"/>
              </a:cxn>
              <a:cxn ang="0">
                <a:pos x="4255" y="2505"/>
              </a:cxn>
              <a:cxn ang="0">
                <a:pos x="2473" y="1693"/>
              </a:cxn>
              <a:cxn ang="0">
                <a:pos x="2460" y="1830"/>
              </a:cxn>
              <a:cxn ang="0">
                <a:pos x="2173" y="1642"/>
              </a:cxn>
              <a:cxn ang="0">
                <a:pos x="2251" y="2028"/>
              </a:cxn>
              <a:cxn ang="0">
                <a:pos x="2151" y="2003"/>
              </a:cxn>
              <a:cxn ang="0">
                <a:pos x="2132" y="2488"/>
              </a:cxn>
              <a:cxn ang="0">
                <a:pos x="1845" y="2441"/>
              </a:cxn>
              <a:cxn ang="0">
                <a:pos x="2173" y="1642"/>
              </a:cxn>
              <a:cxn ang="0">
                <a:pos x="1916" y="1881"/>
              </a:cxn>
              <a:cxn ang="0">
                <a:pos x="1902" y="1742"/>
              </a:cxn>
              <a:cxn ang="0">
                <a:pos x="0" y="2065"/>
              </a:cxn>
              <a:cxn ang="0">
                <a:pos x="0" y="1548"/>
              </a:cxn>
              <a:cxn ang="0">
                <a:pos x="2173" y="1595"/>
              </a:cxn>
              <a:cxn ang="0">
                <a:pos x="287" y="325"/>
              </a:cxn>
              <a:cxn ang="0">
                <a:pos x="574" y="43"/>
              </a:cxn>
              <a:cxn ang="0">
                <a:pos x="1886" y="1313"/>
              </a:cxn>
              <a:cxn ang="0">
                <a:pos x="1968" y="1219"/>
              </a:cxn>
              <a:cxn ang="0">
                <a:pos x="2009" y="1313"/>
              </a:cxn>
              <a:cxn ang="0">
                <a:pos x="2173" y="1219"/>
              </a:cxn>
              <a:cxn ang="0">
                <a:pos x="2173" y="1548"/>
              </a:cxn>
            </a:cxnLst>
            <a:rect l="0" t="0" r="r" b="b"/>
            <a:pathLst>
              <a:path w="4892" h="2505">
                <a:moveTo>
                  <a:pt x="2173" y="1548"/>
                </a:moveTo>
                <a:lnTo>
                  <a:pt x="2750" y="0"/>
                </a:lnTo>
                <a:lnTo>
                  <a:pt x="2850" y="17"/>
                </a:lnTo>
                <a:lnTo>
                  <a:pt x="2394" y="1121"/>
                </a:lnTo>
                <a:lnTo>
                  <a:pt x="2479" y="1145"/>
                </a:lnTo>
                <a:lnTo>
                  <a:pt x="2173" y="1595"/>
                </a:lnTo>
                <a:lnTo>
                  <a:pt x="2501" y="1501"/>
                </a:lnTo>
                <a:lnTo>
                  <a:pt x="4290" y="1578"/>
                </a:lnTo>
                <a:lnTo>
                  <a:pt x="4892" y="2086"/>
                </a:lnTo>
                <a:lnTo>
                  <a:pt x="4255" y="2505"/>
                </a:lnTo>
                <a:lnTo>
                  <a:pt x="2473" y="1693"/>
                </a:lnTo>
                <a:lnTo>
                  <a:pt x="2460" y="1830"/>
                </a:lnTo>
                <a:lnTo>
                  <a:pt x="2173" y="1642"/>
                </a:lnTo>
                <a:lnTo>
                  <a:pt x="2251" y="2028"/>
                </a:lnTo>
                <a:lnTo>
                  <a:pt x="2151" y="2003"/>
                </a:lnTo>
                <a:lnTo>
                  <a:pt x="2132" y="2488"/>
                </a:lnTo>
                <a:lnTo>
                  <a:pt x="1845" y="2441"/>
                </a:lnTo>
                <a:lnTo>
                  <a:pt x="2173" y="1642"/>
                </a:lnTo>
                <a:lnTo>
                  <a:pt x="1916" y="1881"/>
                </a:lnTo>
                <a:lnTo>
                  <a:pt x="1902" y="1742"/>
                </a:lnTo>
                <a:lnTo>
                  <a:pt x="0" y="2065"/>
                </a:lnTo>
                <a:lnTo>
                  <a:pt x="0" y="1548"/>
                </a:lnTo>
                <a:lnTo>
                  <a:pt x="2173" y="1595"/>
                </a:lnTo>
                <a:lnTo>
                  <a:pt x="287" y="325"/>
                </a:lnTo>
                <a:lnTo>
                  <a:pt x="574" y="43"/>
                </a:lnTo>
                <a:lnTo>
                  <a:pt x="1886" y="1313"/>
                </a:lnTo>
                <a:lnTo>
                  <a:pt x="1968" y="1219"/>
                </a:lnTo>
                <a:lnTo>
                  <a:pt x="2009" y="1313"/>
                </a:lnTo>
                <a:lnTo>
                  <a:pt x="2173" y="1219"/>
                </a:lnTo>
                <a:lnTo>
                  <a:pt x="2173" y="1548"/>
                </a:lnTo>
                <a:close/>
              </a:path>
            </a:pathLst>
          </a:custGeom>
          <a:solidFill>
            <a:schemeClr val="hlink"/>
          </a:solidFill>
          <a:ln w="12700" cap="flat" cmpd="sng">
            <a:solidFill>
              <a:schemeClr val="tx1"/>
            </a:solidFill>
            <a:prstDash val="solid"/>
            <a:round/>
            <a:headEnd type="none" w="lg" len="med"/>
            <a:tailEnd type="none" w="lg" len="med"/>
          </a:ln>
          <a:effectLst/>
        </p:spPr>
        <p:txBody>
          <a:bodyPr anchor="ctr">
            <a:spAutoFit/>
          </a:bodyPr>
          <a:lstStyle/>
          <a:p>
            <a:endParaRPr lang="en-US"/>
          </a:p>
        </p:txBody>
      </p:sp>
      <p:sp>
        <p:nvSpPr>
          <p:cNvPr id="19460" name="Oval 4"/>
          <p:cNvSpPr>
            <a:spLocks noChangeArrowheads="1"/>
          </p:cNvSpPr>
          <p:nvPr/>
        </p:nvSpPr>
        <p:spPr bwMode="auto">
          <a:xfrm>
            <a:off x="4191000" y="4191000"/>
            <a:ext cx="762000" cy="762000"/>
          </a:xfrm>
          <a:prstGeom prst="ellipse">
            <a:avLst/>
          </a:prstGeom>
          <a:solidFill>
            <a:schemeClr val="hlink"/>
          </a:solidFill>
          <a:ln w="12700">
            <a:solidFill>
              <a:schemeClr val="tx1"/>
            </a:solidFill>
            <a:round/>
            <a:headEnd type="none" w="lg" len="med"/>
            <a:tailEnd type="none" w="lg" len="med"/>
          </a:ln>
          <a:effectLst/>
        </p:spPr>
        <p:txBody>
          <a:bodyPr anchor="ctr">
            <a:spAutoFit/>
          </a:bodyPr>
          <a:lstStyle/>
          <a:p>
            <a:endParaRPr lang="en-US"/>
          </a:p>
        </p:txBody>
      </p:sp>
      <p:grpSp>
        <p:nvGrpSpPr>
          <p:cNvPr id="19461" name="Group 5"/>
          <p:cNvGrpSpPr>
            <a:grpSpLocks/>
          </p:cNvGrpSpPr>
          <p:nvPr/>
        </p:nvGrpSpPr>
        <p:grpSpPr bwMode="auto">
          <a:xfrm>
            <a:off x="4267200" y="3509963"/>
            <a:ext cx="4419600" cy="558800"/>
            <a:chOff x="2688" y="2211"/>
            <a:chExt cx="2784" cy="352"/>
          </a:xfrm>
        </p:grpSpPr>
        <p:sp>
          <p:nvSpPr>
            <p:cNvPr id="19462" name="Text Box 6"/>
            <p:cNvSpPr txBox="1">
              <a:spLocks noChangeArrowheads="1"/>
            </p:cNvSpPr>
            <p:nvPr/>
          </p:nvSpPr>
          <p:spPr bwMode="auto">
            <a:xfrm>
              <a:off x="3710" y="2211"/>
              <a:ext cx="1762" cy="327"/>
            </a:xfrm>
            <a:prstGeom prst="rect">
              <a:avLst/>
            </a:prstGeom>
            <a:noFill/>
            <a:ln w="12700">
              <a:noFill/>
              <a:miter lim="800000"/>
              <a:headEnd type="none" w="lg" len="med"/>
              <a:tailEnd type="none" w="lg" len="med"/>
            </a:ln>
            <a:effectLst/>
          </p:spPr>
          <p:txBody>
            <a:bodyPr wrap="none">
              <a:spAutoFit/>
            </a:bodyPr>
            <a:lstStyle/>
            <a:p>
              <a:pPr eaLnBrk="0" hangingPunct="0"/>
              <a:r>
                <a:rPr lang="en-US" sz="2800">
                  <a:latin typeface="Times New Roman" pitchFamily="18" charset="0"/>
                </a:rPr>
                <a:t>Water purification</a:t>
              </a:r>
            </a:p>
          </p:txBody>
        </p:sp>
        <p:cxnSp>
          <p:nvCxnSpPr>
            <p:cNvPr id="19463" name="AutoShape 7"/>
            <p:cNvCxnSpPr>
              <a:cxnSpLocks noChangeShapeType="1"/>
              <a:stCxn id="19462" idx="1"/>
              <a:endCxn id="19459" idx="26"/>
            </p:cNvCxnSpPr>
            <p:nvPr/>
          </p:nvCxnSpPr>
          <p:spPr bwMode="auto">
            <a:xfrm rot="10800000" flipV="1">
              <a:off x="2688" y="2375"/>
              <a:ext cx="1022" cy="188"/>
            </a:xfrm>
            <a:prstGeom prst="curvedConnector3">
              <a:avLst>
                <a:gd name="adj1" fmla="val 97454"/>
              </a:avLst>
            </a:prstGeom>
            <a:noFill/>
            <a:ln w="12700">
              <a:solidFill>
                <a:schemeClr val="tx1"/>
              </a:solidFill>
              <a:round/>
              <a:headEnd type="none" w="lg" len="med"/>
              <a:tailEnd type="triangle" w="lg" len="med"/>
            </a:ln>
            <a:effectLst/>
          </p:spPr>
        </p:cxnSp>
      </p:grpSp>
      <p:grpSp>
        <p:nvGrpSpPr>
          <p:cNvPr id="19464" name="Group 8"/>
          <p:cNvGrpSpPr>
            <a:grpSpLocks/>
          </p:cNvGrpSpPr>
          <p:nvPr/>
        </p:nvGrpSpPr>
        <p:grpSpPr bwMode="auto">
          <a:xfrm>
            <a:off x="5667375" y="2160588"/>
            <a:ext cx="2919413" cy="658812"/>
            <a:chOff x="3570" y="1361"/>
            <a:chExt cx="1839" cy="415"/>
          </a:xfrm>
        </p:grpSpPr>
        <p:sp>
          <p:nvSpPr>
            <p:cNvPr id="19465" name="Text Box 9"/>
            <p:cNvSpPr txBox="1">
              <a:spLocks noChangeArrowheads="1"/>
            </p:cNvSpPr>
            <p:nvPr/>
          </p:nvSpPr>
          <p:spPr bwMode="auto">
            <a:xfrm>
              <a:off x="3864" y="1449"/>
              <a:ext cx="1545" cy="327"/>
            </a:xfrm>
            <a:prstGeom prst="rect">
              <a:avLst/>
            </a:prstGeom>
            <a:noFill/>
            <a:ln w="12700">
              <a:noFill/>
              <a:miter lim="800000"/>
              <a:headEnd type="none" w="lg" len="med"/>
              <a:tailEnd type="none" w="lg" len="med"/>
            </a:ln>
            <a:effectLst/>
          </p:spPr>
          <p:txBody>
            <a:bodyPr wrap="none">
              <a:spAutoFit/>
            </a:bodyPr>
            <a:lstStyle/>
            <a:p>
              <a:pPr eaLnBrk="0" hangingPunct="0"/>
              <a:r>
                <a:rPr lang="en-US" sz="2800">
                  <a:latin typeface="Times New Roman" pitchFamily="18" charset="0"/>
                </a:rPr>
                <a:t>nanotechnology</a:t>
              </a:r>
            </a:p>
          </p:txBody>
        </p:sp>
        <p:cxnSp>
          <p:nvCxnSpPr>
            <p:cNvPr id="19466" name="AutoShape 10"/>
            <p:cNvCxnSpPr>
              <a:cxnSpLocks noChangeShapeType="1"/>
              <a:stCxn id="19465" idx="1"/>
              <a:endCxn id="19459" idx="2"/>
            </p:cNvCxnSpPr>
            <p:nvPr/>
          </p:nvCxnSpPr>
          <p:spPr bwMode="auto">
            <a:xfrm rot="10800000">
              <a:off x="3570" y="1361"/>
              <a:ext cx="294" cy="252"/>
            </a:xfrm>
            <a:prstGeom prst="curvedConnector4">
              <a:avLst>
                <a:gd name="adj1" fmla="val -6806"/>
                <a:gd name="adj2" fmla="val 146028"/>
              </a:avLst>
            </a:prstGeom>
            <a:noFill/>
            <a:ln w="12700">
              <a:solidFill>
                <a:schemeClr val="tx1"/>
              </a:solidFill>
              <a:round/>
              <a:headEnd type="none" w="lg" len="med"/>
              <a:tailEnd type="triangle" w="lg" len="med"/>
            </a:ln>
            <a:effectLst/>
          </p:spPr>
        </p:cxnSp>
      </p:grpSp>
      <p:grpSp>
        <p:nvGrpSpPr>
          <p:cNvPr id="19467" name="Group 11"/>
          <p:cNvGrpSpPr>
            <a:grpSpLocks/>
          </p:cNvGrpSpPr>
          <p:nvPr/>
        </p:nvGrpSpPr>
        <p:grpSpPr bwMode="auto">
          <a:xfrm>
            <a:off x="457200" y="5411788"/>
            <a:ext cx="2489200" cy="1203325"/>
            <a:chOff x="288" y="3409"/>
            <a:chExt cx="1568" cy="758"/>
          </a:xfrm>
        </p:grpSpPr>
        <p:sp>
          <p:nvSpPr>
            <p:cNvPr id="19468" name="Text Box 12"/>
            <p:cNvSpPr txBox="1">
              <a:spLocks noChangeArrowheads="1"/>
            </p:cNvSpPr>
            <p:nvPr/>
          </p:nvSpPr>
          <p:spPr bwMode="auto">
            <a:xfrm>
              <a:off x="288" y="3840"/>
              <a:ext cx="1568" cy="327"/>
            </a:xfrm>
            <a:prstGeom prst="rect">
              <a:avLst/>
            </a:prstGeom>
            <a:noFill/>
            <a:ln w="12700">
              <a:noFill/>
              <a:miter lim="800000"/>
              <a:headEnd type="none" w="lg" len="med"/>
              <a:tailEnd type="none" w="lg" len="med"/>
            </a:ln>
            <a:effectLst/>
          </p:spPr>
          <p:txBody>
            <a:bodyPr wrap="none">
              <a:spAutoFit/>
            </a:bodyPr>
            <a:lstStyle/>
            <a:p>
              <a:pPr eaLnBrk="0" hangingPunct="0"/>
              <a:r>
                <a:rPr lang="en-US" sz="2800">
                  <a:latin typeface="Times New Roman" pitchFamily="18" charset="0"/>
                </a:rPr>
                <a:t>pharmaceuticals</a:t>
              </a:r>
            </a:p>
          </p:txBody>
        </p:sp>
        <p:cxnSp>
          <p:nvCxnSpPr>
            <p:cNvPr id="19469" name="AutoShape 13"/>
            <p:cNvCxnSpPr>
              <a:cxnSpLocks noChangeShapeType="1"/>
              <a:stCxn id="19468" idx="1"/>
              <a:endCxn id="19459" idx="20"/>
            </p:cNvCxnSpPr>
            <p:nvPr/>
          </p:nvCxnSpPr>
          <p:spPr bwMode="auto">
            <a:xfrm rot="10800000" flipH="1">
              <a:off x="288" y="3409"/>
              <a:ext cx="432" cy="595"/>
            </a:xfrm>
            <a:prstGeom prst="curvedConnector3">
              <a:avLst>
                <a:gd name="adj1" fmla="val -33333"/>
              </a:avLst>
            </a:prstGeom>
            <a:noFill/>
            <a:ln w="12700">
              <a:solidFill>
                <a:schemeClr val="tx1"/>
              </a:solidFill>
              <a:round/>
              <a:headEnd type="none" w="lg" len="med"/>
              <a:tailEnd type="triangle" w="lg" len="med"/>
            </a:ln>
            <a:effectLst/>
          </p:spPr>
        </p:cxnSp>
      </p:grpSp>
      <p:sp>
        <p:nvSpPr>
          <p:cNvPr id="19470" name="Text Box 14"/>
          <p:cNvSpPr txBox="1">
            <a:spLocks noChangeArrowheads="1"/>
          </p:cNvSpPr>
          <p:nvPr/>
        </p:nvSpPr>
        <p:spPr bwMode="auto">
          <a:xfrm>
            <a:off x="3065463" y="6096000"/>
            <a:ext cx="5845175" cy="519113"/>
          </a:xfrm>
          <a:prstGeom prst="rect">
            <a:avLst/>
          </a:prstGeom>
          <a:noFill/>
          <a:ln w="12700">
            <a:noFill/>
            <a:miter lim="800000"/>
            <a:headEnd type="none" w="lg" len="med"/>
            <a:tailEnd type="none" w="lg" len="med"/>
          </a:ln>
          <a:effectLst/>
        </p:spPr>
        <p:txBody>
          <a:bodyPr wrap="none">
            <a:spAutoFit/>
          </a:bodyPr>
          <a:lstStyle/>
          <a:p>
            <a:pPr algn="ctr" eaLnBrk="0" hangingPunct="0"/>
            <a:r>
              <a:rPr lang="en-US" sz="2800">
                <a:solidFill>
                  <a:schemeClr val="folHlink"/>
                </a:solidFill>
                <a:latin typeface="Times New Roman" pitchFamily="18" charset="0"/>
              </a:rPr>
              <a:t>Learn from adjacent knowledge spaces!</a:t>
            </a:r>
          </a:p>
        </p:txBody>
      </p:sp>
      <p:sp>
        <p:nvSpPr>
          <p:cNvPr id="19471" name="Line 15"/>
          <p:cNvSpPr>
            <a:spLocks noChangeShapeType="1"/>
          </p:cNvSpPr>
          <p:nvPr/>
        </p:nvSpPr>
        <p:spPr bwMode="auto">
          <a:xfrm>
            <a:off x="3048000" y="6629400"/>
            <a:ext cx="586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9472" name="Text Box 16"/>
          <p:cNvSpPr txBox="1">
            <a:spLocks noChangeArrowheads="1"/>
          </p:cNvSpPr>
          <p:nvPr/>
        </p:nvSpPr>
        <p:spPr bwMode="auto">
          <a:xfrm>
            <a:off x="6934200" y="4953000"/>
            <a:ext cx="1092200" cy="519113"/>
          </a:xfrm>
          <a:prstGeom prst="rect">
            <a:avLst/>
          </a:prstGeom>
          <a:noFill/>
          <a:ln w="12700">
            <a:noFill/>
            <a:miter lim="800000"/>
            <a:headEnd type="none" w="lg" len="med"/>
            <a:tailEnd type="none" w="lg" len="med"/>
          </a:ln>
          <a:effectLst/>
        </p:spPr>
        <p:txBody>
          <a:bodyPr wrap="none">
            <a:spAutoFit/>
          </a:bodyPr>
          <a:lstStyle/>
          <a:p>
            <a:pPr algn="ctr" eaLnBrk="0" hangingPunct="0"/>
            <a:r>
              <a:rPr lang="en-US" sz="2800">
                <a:latin typeface="Times New Roman" pitchFamily="18" charset="0"/>
              </a:rPr>
              <a:t>WMD</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4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 presetClass="emph" presetSubtype="0" autoRev="1" fill="hold" grpId="1" nodeType="clickEffect">
                                  <p:stCondLst>
                                    <p:cond delay="0"/>
                                  </p:stCondLst>
                                  <p:childTnLst>
                                    <p:animScale>
                                      <p:cBhvr>
                                        <p:cTn id="10" dur="500" fill="hold"/>
                                        <p:tgtEl>
                                          <p:spTgt spid="19460"/>
                                        </p:tgtEl>
                                      </p:cBhvr>
                                      <p:by x="400000" y="400000"/>
                                    </p:animScale>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45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4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46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46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47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94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9" grpId="0" animBg="1"/>
      <p:bldP spid="19460" grpId="0" animBg="1"/>
      <p:bldP spid="19460" grpId="1" animBg="1"/>
      <p:bldP spid="19470" grpId="0"/>
      <p:bldP spid="1947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3"/>
          <p:cNvSpPr>
            <a:spLocks noGrp="1" noChangeArrowheads="1"/>
          </p:cNvSpPr>
          <p:nvPr>
            <p:ph type="title"/>
          </p:nvPr>
        </p:nvSpPr>
        <p:spPr/>
        <p:txBody>
          <a:bodyPr/>
          <a:lstStyle/>
          <a:p>
            <a:r>
              <a:rPr lang="en-US"/>
              <a:t>A Search for Truth that Matters </a:t>
            </a:r>
          </a:p>
        </p:txBody>
      </p:sp>
      <p:sp>
        <p:nvSpPr>
          <p:cNvPr id="27652" name="Rectangle 4"/>
          <p:cNvSpPr>
            <a:spLocks noGrp="1" noChangeArrowheads="1"/>
          </p:cNvSpPr>
          <p:nvPr>
            <p:ph idx="1"/>
          </p:nvPr>
        </p:nvSpPr>
        <p:spPr>
          <a:xfrm>
            <a:off x="457200" y="1600201"/>
            <a:ext cx="10744200" cy="3962400"/>
          </a:xfrm>
        </p:spPr>
        <p:txBody>
          <a:bodyPr/>
          <a:lstStyle/>
          <a:p>
            <a:r>
              <a:rPr lang="en-US" dirty="0"/>
              <a:t>AguaClara is creating new technologies,</a:t>
            </a:r>
            <a:br>
              <a:rPr lang="en-US" dirty="0"/>
            </a:br>
            <a:r>
              <a:rPr lang="en-US" dirty="0"/>
              <a:t>improving old technologies, and developing </a:t>
            </a:r>
            <a:br>
              <a:rPr lang="en-US" dirty="0"/>
            </a:br>
            <a:r>
              <a:rPr lang="en-US" dirty="0"/>
              <a:t>the design algorithms for surface water treatment </a:t>
            </a:r>
            <a:br>
              <a:rPr lang="en-US" dirty="0"/>
            </a:br>
            <a:r>
              <a:rPr lang="en-US" dirty="0"/>
              <a:t>plants of any size</a:t>
            </a:r>
          </a:p>
          <a:p>
            <a:r>
              <a:rPr lang="en-US" dirty="0"/>
              <a:t>Math – Physics – Fluid Mechanics – Chemistry – Geometry - Economics</a:t>
            </a:r>
          </a:p>
        </p:txBody>
      </p:sp>
      <p:pic>
        <p:nvPicPr>
          <p:cNvPr id="1028" name="Picture 4" descr="https://lh3.googleusercontent.com/-IitBE7Hn8Zs/VGal6xvxBtI/AAAAAAACoWk/MtGRr0XgXlk/s1024-Ic42/DSC03035.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997942" y="4876800"/>
            <a:ext cx="2641599" cy="19812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lh3.googleusercontent.com/-8AfVmz9EKAM/VG6vDoqQ6lI/AAAAAAACqRo/ulXyQZPwJIs/s1024-Ic42/DSC03174.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775200" y="4876800"/>
            <a:ext cx="2641600" cy="19812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lh3.googleusercontent.com/-uE2i8HUfevw/VCbetNLBIHI/AAAAAAAAw8s/zlDfFFSzUsY/s1024-Ic42/DSC02472.JP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85800" y="4869180"/>
            <a:ext cx="2641600" cy="198120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E07C0165-AB95-40D5-84C7-7FEAE384DDC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839200" y="1516380"/>
            <a:ext cx="3263885" cy="1981200"/>
          </a:xfrm>
          <a:prstGeom prst="rect">
            <a:avLst/>
          </a:prstGeom>
        </p:spPr>
      </p:pic>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4" name="Rectangle 3">
            <a:extLst>
              <a:ext uri="{FF2B5EF4-FFF2-40B4-BE49-F238E27FC236}">
                <a16:creationId xmlns:a16="http://schemas.microsoft.com/office/drawing/2014/main" id="{7E8EFDC1-A0AE-4D13-A96E-892BC72D9088}"/>
              </a:ext>
            </a:extLst>
          </p:cNvPr>
          <p:cNvSpPr>
            <a:spLocks noGrp="1" noChangeArrowheads="1"/>
          </p:cNvSpPr>
          <p:nvPr>
            <p:ph idx="1"/>
          </p:nvPr>
        </p:nvSpPr>
        <p:spPr>
          <a:xfrm>
            <a:off x="1752600" y="1600200"/>
            <a:ext cx="6934200" cy="4525963"/>
          </a:xfrm>
        </p:spPr>
        <p:txBody>
          <a:bodyPr/>
          <a:lstStyle/>
          <a:p>
            <a:pPr>
              <a:lnSpc>
                <a:spcPct val="90000"/>
              </a:lnSpc>
            </a:pPr>
            <a:r>
              <a:rPr lang="en-US" sz="2800" dirty="0">
                <a:solidFill>
                  <a:schemeClr val="bg1">
                    <a:lumMod val="75000"/>
                  </a:schemeClr>
                </a:solidFill>
              </a:rPr>
              <a:t>What 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b="1" dirty="0"/>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7" name="TextBox 6">
            <a:extLst>
              <a:ext uri="{FF2B5EF4-FFF2-40B4-BE49-F238E27FC236}">
                <a16:creationId xmlns:a16="http://schemas.microsoft.com/office/drawing/2014/main" id="{442A17C7-AA61-4EFE-815C-38B08B1873D9}"/>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5A111CDD-7008-4E63-BCA0-2E899FE00F6C}"/>
              </a:ext>
            </a:extLst>
          </p:cNvPr>
          <p:cNvSpPr txBox="1"/>
          <p:nvPr/>
        </p:nvSpPr>
        <p:spPr>
          <a:xfrm>
            <a:off x="533400"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F6143C8A-4A55-459D-8CCD-2EA861294B59}"/>
              </a:ext>
            </a:extLst>
          </p:cNvPr>
          <p:cNvPicPr>
            <a:picLocks noChangeAspect="1"/>
          </p:cNvPicPr>
          <p:nvPr/>
        </p:nvPicPr>
        <p:blipFill>
          <a:blip r:embed="rId5"/>
          <a:stretch>
            <a:fillRect/>
          </a:stretch>
        </p:blipFill>
        <p:spPr>
          <a:xfrm>
            <a:off x="885828"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A3DC8B5C-66A6-48CB-AEA8-7B4815F3F092}"/>
              </a:ext>
            </a:extLst>
          </p:cNvPr>
          <p:cNvPicPr>
            <a:picLocks noChangeAspect="1"/>
          </p:cNvPicPr>
          <p:nvPr/>
        </p:nvPicPr>
        <p:blipFill>
          <a:blip r:embed="rId7"/>
          <a:stretch>
            <a:fillRect/>
          </a:stretch>
        </p:blipFill>
        <p:spPr>
          <a:xfrm>
            <a:off x="276228"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411448C1-B83F-41FE-95E0-29057EA2347B}"/>
              </a:ext>
            </a:extLst>
          </p:cNvPr>
          <p:cNvPicPr>
            <a:picLocks noChangeAspect="1" noChangeArrowheads="1"/>
          </p:cNvPicPr>
          <p:nvPr/>
        </p:nvPicPr>
        <p:blipFill>
          <a:blip r:embed="rId9" cstate="print"/>
          <a:srcRect/>
          <a:stretch>
            <a:fillRect/>
          </a:stretch>
        </p:blipFill>
        <p:spPr bwMode="auto">
          <a:xfrm>
            <a:off x="1266828"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1BD041D8-6D3A-44BB-96FC-7A12F4D0479B}"/>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58350"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EBC7A1CC-DAC9-42FB-BB3C-1C3B3B137A2D}"/>
              </a:ext>
            </a:extLst>
          </p:cNvPr>
          <p:cNvSpPr txBox="1">
            <a:spLocks noChangeArrowheads="1"/>
          </p:cNvSpPr>
          <p:nvPr/>
        </p:nvSpPr>
        <p:spPr bwMode="auto">
          <a:xfrm>
            <a:off x="988242"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C5984C83-107C-4487-B42F-B38FA5C3DBDD}"/>
              </a:ext>
            </a:extLst>
          </p:cNvPr>
          <p:cNvSpPr txBox="1"/>
          <p:nvPr/>
        </p:nvSpPr>
        <p:spPr>
          <a:xfrm>
            <a:off x="948166"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53D26842-86DF-44ED-97C2-598F50DF45BF}"/>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190628"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5B4DE9E7-0CAF-45D3-9C7A-47484D2FC75B}"/>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66828"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860598"/>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r>
              <a:rPr lang="en-US" dirty="0"/>
              <a:t>Groupthink</a:t>
            </a:r>
          </a:p>
        </p:txBody>
      </p:sp>
      <p:sp>
        <p:nvSpPr>
          <p:cNvPr id="29699" name="Rectangle 3"/>
          <p:cNvSpPr>
            <a:spLocks noGrp="1" noChangeArrowheads="1"/>
          </p:cNvSpPr>
          <p:nvPr>
            <p:ph idx="1"/>
          </p:nvPr>
        </p:nvSpPr>
        <p:spPr/>
        <p:txBody>
          <a:bodyPr/>
          <a:lstStyle/>
          <a:p>
            <a:r>
              <a:rPr lang="en-US" dirty="0"/>
              <a:t>Groupthink refers to faulty decision-making in a group (coined by Irving Janis, 1972)</a:t>
            </a:r>
          </a:p>
          <a:p>
            <a:r>
              <a:rPr lang="en-US" dirty="0"/>
              <a:t>Groups experiencing groupthink do not consider all alternatives and they desire unanimity at the expense of quality decisions</a:t>
            </a:r>
          </a:p>
        </p:txBody>
      </p:sp>
      <p:sp>
        <p:nvSpPr>
          <p:cNvPr id="29700" name="Text Box 4"/>
          <p:cNvSpPr txBox="1">
            <a:spLocks noChangeArrowheads="1"/>
          </p:cNvSpPr>
          <p:nvPr/>
        </p:nvSpPr>
        <p:spPr bwMode="auto">
          <a:xfrm>
            <a:off x="990600" y="5715000"/>
            <a:ext cx="7407275" cy="1006475"/>
          </a:xfrm>
          <a:prstGeom prst="rect">
            <a:avLst/>
          </a:prstGeom>
          <a:noFill/>
          <a:ln w="12700">
            <a:noFill/>
            <a:miter lim="800000"/>
            <a:headEnd type="none" w="lg" len="med"/>
            <a:tailEnd type="none" w="lg" len="med"/>
          </a:ln>
          <a:effectLst/>
        </p:spPr>
        <p:txBody>
          <a:bodyPr>
            <a:spAutoFit/>
          </a:bodyPr>
          <a:lstStyle/>
          <a:p>
            <a:pPr eaLnBrk="0" hangingPunct="0">
              <a:buFontTx/>
              <a:buChar char="•"/>
            </a:pPr>
            <a:r>
              <a:rPr lang="en-US" sz="2000" dirty="0">
                <a:latin typeface="Times New Roman" pitchFamily="18" charset="0"/>
              </a:rPr>
              <a:t>Irving, Janis. (1972). </a:t>
            </a:r>
            <a:r>
              <a:rPr lang="en-US" sz="2000" i="1" dirty="0">
                <a:latin typeface="Times New Roman" pitchFamily="18" charset="0"/>
              </a:rPr>
              <a:t>Victims of groupthink.</a:t>
            </a:r>
            <a:r>
              <a:rPr lang="en-US" sz="2000" dirty="0">
                <a:latin typeface="Times New Roman" pitchFamily="18" charset="0"/>
              </a:rPr>
              <a:t> Boston: Houghton Mifflin; Irving, Janis. (1982). </a:t>
            </a:r>
            <a:r>
              <a:rPr lang="en-US" sz="2000" i="1" dirty="0">
                <a:latin typeface="Times New Roman" pitchFamily="18" charset="0"/>
              </a:rPr>
              <a:t>Groupthink: Psychological studies of policy decisions and fiascos.</a:t>
            </a:r>
            <a:r>
              <a:rPr lang="en-US" sz="2000" dirty="0">
                <a:latin typeface="Times New Roman" pitchFamily="18" charset="0"/>
              </a:rPr>
              <a:t> 2nd ed. Boston: Houghton Mifflin. </a:t>
            </a:r>
          </a:p>
        </p:txBody>
      </p:sp>
    </p:spTree>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r>
              <a:rPr lang="en-US"/>
              <a:t>Some Solutions to Groupthink</a:t>
            </a:r>
          </a:p>
        </p:txBody>
      </p:sp>
      <p:sp>
        <p:nvSpPr>
          <p:cNvPr id="35843" name="Rectangle 3"/>
          <p:cNvSpPr>
            <a:spLocks noGrp="1" noChangeArrowheads="1"/>
          </p:cNvSpPr>
          <p:nvPr>
            <p:ph idx="1"/>
          </p:nvPr>
        </p:nvSpPr>
        <p:spPr/>
        <p:txBody>
          <a:bodyPr/>
          <a:lstStyle/>
          <a:p>
            <a:r>
              <a:rPr lang="en-US" dirty="0"/>
              <a:t>Admit that you don’t know everything!</a:t>
            </a:r>
          </a:p>
          <a:p>
            <a:r>
              <a:rPr lang="en-US" dirty="0"/>
              <a:t>Encourage honesty!</a:t>
            </a:r>
          </a:p>
          <a:p>
            <a:r>
              <a:rPr lang="en-US" dirty="0"/>
              <a:t>Question everything</a:t>
            </a:r>
          </a:p>
          <a:p>
            <a:r>
              <a:rPr lang="en-US" dirty="0"/>
              <a:t>Be alert to technical jargon that doesn’t mean anything</a:t>
            </a:r>
          </a:p>
          <a:p>
            <a:r>
              <a:rPr lang="en-US" dirty="0"/>
              <a:t>Check with outside experts </a:t>
            </a:r>
          </a:p>
          <a:p>
            <a:r>
              <a:rPr lang="en-US" dirty="0"/>
              <a:t>Hold a "second-chance meeting" to offer one last opportunity to choose another course of action </a:t>
            </a: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r>
              <a:rPr lang="en-US"/>
              <a:t>How might Environmental Engineers fall into the trap of groupthink?</a:t>
            </a:r>
            <a:endParaRPr lang="en-US" dirty="0"/>
          </a:p>
        </p:txBody>
      </p:sp>
      <p:sp>
        <p:nvSpPr>
          <p:cNvPr id="39939" name="Rectangle 3"/>
          <p:cNvSpPr>
            <a:spLocks noGrp="1" noChangeArrowheads="1"/>
          </p:cNvSpPr>
          <p:nvPr>
            <p:ph idx="1"/>
          </p:nvPr>
        </p:nvSpPr>
        <p:spPr/>
        <p:txBody>
          <a:bodyPr/>
          <a:lstStyle/>
          <a:p>
            <a:r>
              <a:rPr lang="en-US" dirty="0"/>
              <a:t>I don’t want to discover that my technology is obsolete and that the years of effort that I put into improving that technology have been a waste</a:t>
            </a:r>
          </a:p>
          <a:p>
            <a:r>
              <a:rPr lang="en-US" dirty="0"/>
              <a:t>Confusion of confidence and scientific proof</a:t>
            </a:r>
          </a:p>
          <a:p>
            <a:r>
              <a:rPr lang="en-US" dirty="0"/>
              <a:t>Reliance on empiricism rather than physics</a:t>
            </a:r>
          </a:p>
          <a:p>
            <a:r>
              <a:rPr lang="en-US" dirty="0"/>
              <a:t>Confusion of the ability to name a process (Flocculation) with an understanding of the  physics of the process</a:t>
            </a:r>
          </a:p>
          <a:p>
            <a:r>
              <a:rPr lang="en-US" dirty="0"/>
              <a:t>Reduce “groupthink”  by…</a:t>
            </a:r>
            <a:br>
              <a:rPr lang="en-US" dirty="0"/>
            </a:br>
            <a:r>
              <a:rPr lang="en-US" dirty="0"/>
              <a:t> ________________________________________</a:t>
            </a:r>
          </a:p>
          <a:p>
            <a:endParaRPr lang="en-US" dirty="0"/>
          </a:p>
        </p:txBody>
      </p:sp>
      <p:sp>
        <p:nvSpPr>
          <p:cNvPr id="6" name="Text Box 4"/>
          <p:cNvSpPr txBox="1">
            <a:spLocks noChangeArrowheads="1"/>
          </p:cNvSpPr>
          <p:nvPr/>
        </p:nvSpPr>
        <p:spPr bwMode="auto">
          <a:xfrm>
            <a:off x="914400" y="5864553"/>
            <a:ext cx="8693405" cy="523220"/>
          </a:xfrm>
          <a:prstGeom prst="rect">
            <a:avLst/>
          </a:prstGeom>
          <a:noFill/>
          <a:ln w="12700">
            <a:noFill/>
            <a:miter lim="800000"/>
            <a:headEnd type="none" w="lg" len="med"/>
            <a:tailEnd type="none" w="lg" len="med"/>
          </a:ln>
          <a:effectLst/>
        </p:spPr>
        <p:txBody>
          <a:bodyPr wrap="none">
            <a:spAutoFit/>
          </a:bodyPr>
          <a:lstStyle/>
          <a:p>
            <a:pPr eaLnBrk="0" hangingPunct="0"/>
            <a:r>
              <a:rPr lang="en-US" sz="2800" dirty="0">
                <a:solidFill>
                  <a:schemeClr val="folHlink"/>
                </a:solidFill>
                <a:latin typeface="Times New Roman" pitchFamily="18" charset="0"/>
              </a:rPr>
              <a:t>Creating a safe environment for questions and for learning!</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4" name="Rectangle 3">
            <a:extLst>
              <a:ext uri="{FF2B5EF4-FFF2-40B4-BE49-F238E27FC236}">
                <a16:creationId xmlns:a16="http://schemas.microsoft.com/office/drawing/2014/main" id="{35888644-F800-416C-B662-139659E1695F}"/>
              </a:ext>
            </a:extLst>
          </p:cNvPr>
          <p:cNvSpPr>
            <a:spLocks noGrp="1" noChangeArrowheads="1"/>
          </p:cNvSpPr>
          <p:nvPr>
            <p:ph idx="1"/>
          </p:nvPr>
        </p:nvSpPr>
        <p:spPr>
          <a:xfrm>
            <a:off x="1752600" y="1600200"/>
            <a:ext cx="6934200" cy="4525963"/>
          </a:xfrm>
        </p:spPr>
        <p:txBody>
          <a:bodyPr/>
          <a:lstStyle/>
          <a:p>
            <a:pPr>
              <a:lnSpc>
                <a:spcPct val="90000"/>
              </a:lnSpc>
            </a:pPr>
            <a:r>
              <a:rPr lang="en-US" sz="2800" dirty="0">
                <a:solidFill>
                  <a:schemeClr val="bg1">
                    <a:lumMod val="75000"/>
                  </a:schemeClr>
                </a:solidFill>
              </a:rPr>
              <a:t>What 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b="1" dirty="0"/>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7" name="TextBox 6">
            <a:extLst>
              <a:ext uri="{FF2B5EF4-FFF2-40B4-BE49-F238E27FC236}">
                <a16:creationId xmlns:a16="http://schemas.microsoft.com/office/drawing/2014/main" id="{408E1F9A-485B-4723-BFB0-E411E5E790B5}"/>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2B67CD4F-B3CD-4873-A228-EA59E5ACD8FD}"/>
              </a:ext>
            </a:extLst>
          </p:cNvPr>
          <p:cNvSpPr txBox="1"/>
          <p:nvPr/>
        </p:nvSpPr>
        <p:spPr>
          <a:xfrm>
            <a:off x="533400"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D9E6C494-2815-43A3-A791-3D0AC48394C8}"/>
              </a:ext>
            </a:extLst>
          </p:cNvPr>
          <p:cNvPicPr>
            <a:picLocks noChangeAspect="1"/>
          </p:cNvPicPr>
          <p:nvPr/>
        </p:nvPicPr>
        <p:blipFill>
          <a:blip r:embed="rId5"/>
          <a:stretch>
            <a:fillRect/>
          </a:stretch>
        </p:blipFill>
        <p:spPr>
          <a:xfrm>
            <a:off x="885828"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EAB486D8-B2F3-4130-A283-87950BCA92D9}"/>
              </a:ext>
            </a:extLst>
          </p:cNvPr>
          <p:cNvPicPr>
            <a:picLocks noChangeAspect="1"/>
          </p:cNvPicPr>
          <p:nvPr/>
        </p:nvPicPr>
        <p:blipFill>
          <a:blip r:embed="rId7"/>
          <a:stretch>
            <a:fillRect/>
          </a:stretch>
        </p:blipFill>
        <p:spPr>
          <a:xfrm>
            <a:off x="276228"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85D4FCD4-773C-4004-AA3C-77058571F14D}"/>
              </a:ext>
            </a:extLst>
          </p:cNvPr>
          <p:cNvPicPr>
            <a:picLocks noChangeAspect="1" noChangeArrowheads="1"/>
          </p:cNvPicPr>
          <p:nvPr/>
        </p:nvPicPr>
        <p:blipFill>
          <a:blip r:embed="rId9" cstate="print"/>
          <a:srcRect/>
          <a:stretch>
            <a:fillRect/>
          </a:stretch>
        </p:blipFill>
        <p:spPr bwMode="auto">
          <a:xfrm>
            <a:off x="1266828"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3955E4FC-30CF-4460-91E3-23E023BDDEC0}"/>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58350"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A12FCFDE-21CC-4580-B51E-92FC05EEF24D}"/>
              </a:ext>
            </a:extLst>
          </p:cNvPr>
          <p:cNvSpPr txBox="1">
            <a:spLocks noChangeArrowheads="1"/>
          </p:cNvSpPr>
          <p:nvPr/>
        </p:nvSpPr>
        <p:spPr bwMode="auto">
          <a:xfrm>
            <a:off x="988242"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E727C997-6586-4229-829D-E1048CAE4606}"/>
              </a:ext>
            </a:extLst>
          </p:cNvPr>
          <p:cNvSpPr txBox="1"/>
          <p:nvPr/>
        </p:nvSpPr>
        <p:spPr>
          <a:xfrm>
            <a:off x="948166"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82BF3B28-64A1-478F-9850-1D1D8CE62F0D}"/>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190628"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534610E4-56FA-4E45-99C4-2DAACB100EA1}"/>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66828"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591500"/>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sz="4000"/>
              <a:t>Role of Myth in Environmental Engineering</a:t>
            </a:r>
          </a:p>
        </p:txBody>
      </p:sp>
      <p:sp>
        <p:nvSpPr>
          <p:cNvPr id="44035" name="Rectangle 3"/>
          <p:cNvSpPr>
            <a:spLocks noGrp="1" noChangeArrowheads="1"/>
          </p:cNvSpPr>
          <p:nvPr>
            <p:ph idx="1"/>
          </p:nvPr>
        </p:nvSpPr>
        <p:spPr/>
        <p:txBody>
          <a:bodyPr/>
          <a:lstStyle/>
          <a:p>
            <a:pPr>
              <a:lnSpc>
                <a:spcPct val="90000"/>
              </a:lnSpc>
            </a:pPr>
            <a:r>
              <a:rPr lang="en-US"/>
              <a:t>Myth can be a useful way of understanding a complex reality </a:t>
            </a:r>
          </a:p>
          <a:p>
            <a:pPr lvl="1">
              <a:lnSpc>
                <a:spcPct val="90000"/>
              </a:lnSpc>
            </a:pPr>
            <a:r>
              <a:rPr lang="en-US"/>
              <a:t>creation stories</a:t>
            </a:r>
          </a:p>
          <a:p>
            <a:pPr>
              <a:lnSpc>
                <a:spcPct val="90000"/>
              </a:lnSpc>
            </a:pPr>
            <a:r>
              <a:rPr lang="en-US"/>
              <a:t>Myth can also be used to describe generally accepted but unproven hypotheses (my usage here)</a:t>
            </a:r>
          </a:p>
          <a:p>
            <a:pPr>
              <a:lnSpc>
                <a:spcPct val="90000"/>
              </a:lnSpc>
            </a:pPr>
            <a:r>
              <a:rPr lang="en-US"/>
              <a:t>Myth #1: Science and engineering aren’t influenced by myth because they are based on the scientific method</a:t>
            </a:r>
          </a:p>
        </p:txBody>
      </p:sp>
    </p:spTree>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r>
              <a:rPr lang="en-US"/>
              <a:t>Historic Examples of Myth</a:t>
            </a:r>
          </a:p>
        </p:txBody>
      </p:sp>
      <p:sp>
        <p:nvSpPr>
          <p:cNvPr id="46083" name="Rectangle 3"/>
          <p:cNvSpPr>
            <a:spLocks noGrp="1" noChangeArrowheads="1"/>
          </p:cNvSpPr>
          <p:nvPr>
            <p:ph idx="1"/>
          </p:nvPr>
        </p:nvSpPr>
        <p:spPr/>
        <p:txBody>
          <a:bodyPr/>
          <a:lstStyle/>
          <a:p>
            <a:r>
              <a:rPr lang="en-US" dirty="0"/>
              <a:t>Malaria (bad air disease hypothesis)</a:t>
            </a:r>
          </a:p>
          <a:p>
            <a:r>
              <a:rPr lang="en-US" dirty="0"/>
              <a:t>Streams purify themselves in 1 mile</a:t>
            </a:r>
          </a:p>
          <a:p>
            <a:r>
              <a:rPr lang="en-US" dirty="0"/>
              <a:t>The air coming out of the ground under conditions of low or sinking groundwater causes typhoid</a:t>
            </a:r>
          </a:p>
          <a:p>
            <a:r>
              <a:rPr lang="en-US" dirty="0"/>
              <a:t>Chlorine eliminated typhoid in the United States</a:t>
            </a:r>
          </a:p>
          <a:p>
            <a:endParaRPr lang="en-US" dirty="0"/>
          </a:p>
          <a:p>
            <a:endParaRPr lang="en-US" dirty="0"/>
          </a:p>
        </p:txBody>
      </p: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r>
              <a:rPr lang="en-US" sz="4000"/>
              <a:t>Expose the Myth</a:t>
            </a:r>
            <a:endParaRPr lang="en-US"/>
          </a:p>
        </p:txBody>
      </p:sp>
      <p:sp>
        <p:nvSpPr>
          <p:cNvPr id="50179" name="Rectangle 3"/>
          <p:cNvSpPr>
            <a:spLocks noGrp="1" noChangeArrowheads="1"/>
          </p:cNvSpPr>
          <p:nvPr>
            <p:ph idx="1"/>
          </p:nvPr>
        </p:nvSpPr>
        <p:spPr/>
        <p:txBody>
          <a:bodyPr/>
          <a:lstStyle/>
          <a:p>
            <a:r>
              <a:rPr lang="en-US" dirty="0"/>
              <a:t>Let’s expose some more environmental engineering myths</a:t>
            </a:r>
          </a:p>
          <a:p>
            <a:r>
              <a:rPr lang="en-US" dirty="0"/>
              <a:t>Don’t believe everything I say</a:t>
            </a:r>
          </a:p>
          <a:p>
            <a:r>
              <a:rPr lang="en-US" dirty="0"/>
              <a:t>You should always be asking:</a:t>
            </a:r>
          </a:p>
          <a:p>
            <a:pPr lvl="1"/>
            <a:r>
              <a:rPr lang="en-US" dirty="0"/>
              <a:t>How do we know that?</a:t>
            </a:r>
          </a:p>
          <a:p>
            <a:pPr lvl="1"/>
            <a:r>
              <a:rPr lang="en-US" dirty="0"/>
              <a:t>Why can’t we do this better?</a:t>
            </a:r>
          </a:p>
          <a:p>
            <a:r>
              <a:rPr lang="en-US" dirty="0"/>
              <a:t>There are </a:t>
            </a:r>
            <a:r>
              <a:rPr lang="en-US" b="1" dirty="0"/>
              <a:t>many</a:t>
            </a:r>
            <a:r>
              <a:rPr lang="en-US" dirty="0"/>
              <a:t> things that I have taught in this class in previous years that I now know are wrong or incomplete understandings</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13" name="Rectangle 3">
            <a:extLst>
              <a:ext uri="{FF2B5EF4-FFF2-40B4-BE49-F238E27FC236}">
                <a16:creationId xmlns:a16="http://schemas.microsoft.com/office/drawing/2014/main" id="{1A986513-82E6-4476-80F9-F581F581F1D8}"/>
              </a:ext>
            </a:extLst>
          </p:cNvPr>
          <p:cNvSpPr>
            <a:spLocks noGrp="1" noChangeArrowheads="1"/>
          </p:cNvSpPr>
          <p:nvPr>
            <p:ph idx="1"/>
          </p:nvPr>
        </p:nvSpPr>
        <p:spPr>
          <a:xfrm>
            <a:off x="1752600" y="1600200"/>
            <a:ext cx="6934200" cy="4525963"/>
          </a:xfrm>
        </p:spPr>
        <p:txBody>
          <a:bodyPr/>
          <a:lstStyle/>
          <a:p>
            <a:pPr>
              <a:lnSpc>
                <a:spcPct val="90000"/>
              </a:lnSpc>
            </a:pPr>
            <a:r>
              <a:rPr lang="en-US" sz="2800" b="1" dirty="0"/>
              <a:t>What 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15" name="TextBox 14">
            <a:extLst>
              <a:ext uri="{FF2B5EF4-FFF2-40B4-BE49-F238E27FC236}">
                <a16:creationId xmlns:a16="http://schemas.microsoft.com/office/drawing/2014/main" id="{BEC7292A-197F-4295-AEE2-8C7A7A7F71B8}"/>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16" name="TextBox 15">
            <a:hlinkClick r:id="rId3" action="ppaction://hlinksldjump"/>
            <a:extLst>
              <a:ext uri="{FF2B5EF4-FFF2-40B4-BE49-F238E27FC236}">
                <a16:creationId xmlns:a16="http://schemas.microsoft.com/office/drawing/2014/main" id="{84E82BF3-867E-4CB0-8C2A-FBDB35E065DD}"/>
              </a:ext>
            </a:extLst>
          </p:cNvPr>
          <p:cNvSpPr txBox="1"/>
          <p:nvPr/>
        </p:nvSpPr>
        <p:spPr>
          <a:xfrm>
            <a:off x="561972"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17" name="Picture 16">
            <a:hlinkClick r:id="rId4" action="ppaction://hlinksldjump"/>
            <a:extLst>
              <a:ext uri="{FF2B5EF4-FFF2-40B4-BE49-F238E27FC236}">
                <a16:creationId xmlns:a16="http://schemas.microsoft.com/office/drawing/2014/main" id="{DE0AA4EB-672A-46E2-B2A3-5252891272AA}"/>
              </a:ext>
            </a:extLst>
          </p:cNvPr>
          <p:cNvPicPr>
            <a:picLocks noChangeAspect="1"/>
          </p:cNvPicPr>
          <p:nvPr/>
        </p:nvPicPr>
        <p:blipFill>
          <a:blip r:embed="rId5"/>
          <a:stretch>
            <a:fillRect/>
          </a:stretch>
        </p:blipFill>
        <p:spPr>
          <a:xfrm>
            <a:off x="914400" y="1987925"/>
            <a:ext cx="942972" cy="504573"/>
          </a:xfrm>
          <a:prstGeom prst="rect">
            <a:avLst/>
          </a:prstGeom>
        </p:spPr>
      </p:pic>
      <p:pic>
        <p:nvPicPr>
          <p:cNvPr id="18" name="Picture 17">
            <a:hlinkClick r:id="rId6" action="ppaction://hlinksldjump"/>
            <a:extLst>
              <a:ext uri="{FF2B5EF4-FFF2-40B4-BE49-F238E27FC236}">
                <a16:creationId xmlns:a16="http://schemas.microsoft.com/office/drawing/2014/main" id="{392D1C97-D854-4176-A8D9-FC2DF36B8070}"/>
              </a:ext>
            </a:extLst>
          </p:cNvPr>
          <p:cNvPicPr>
            <a:picLocks noChangeAspect="1"/>
          </p:cNvPicPr>
          <p:nvPr/>
        </p:nvPicPr>
        <p:blipFill>
          <a:blip r:embed="rId7"/>
          <a:stretch>
            <a:fillRect/>
          </a:stretch>
        </p:blipFill>
        <p:spPr>
          <a:xfrm>
            <a:off x="304800" y="2579132"/>
            <a:ext cx="1552573" cy="268976"/>
          </a:xfrm>
          <a:prstGeom prst="rect">
            <a:avLst/>
          </a:prstGeom>
        </p:spPr>
      </p:pic>
      <p:pic>
        <p:nvPicPr>
          <p:cNvPr id="19" name="Picture 4" descr="Slide 8">
            <a:hlinkClick r:id="rId8" action="ppaction://hlinksldjump"/>
            <a:extLst>
              <a:ext uri="{FF2B5EF4-FFF2-40B4-BE49-F238E27FC236}">
                <a16:creationId xmlns:a16="http://schemas.microsoft.com/office/drawing/2014/main" id="{A91B5A34-FEB8-4FA1-904D-8DD3CA02562E}"/>
              </a:ext>
            </a:extLst>
          </p:cNvPr>
          <p:cNvPicPr>
            <a:picLocks noChangeAspect="1" noChangeArrowheads="1"/>
          </p:cNvPicPr>
          <p:nvPr/>
        </p:nvPicPr>
        <p:blipFill>
          <a:blip r:embed="rId9" cstate="print"/>
          <a:srcRect/>
          <a:stretch>
            <a:fillRect/>
          </a:stretch>
        </p:blipFill>
        <p:spPr bwMode="auto">
          <a:xfrm>
            <a:off x="1295400" y="2960132"/>
            <a:ext cx="585786" cy="440501"/>
          </a:xfrm>
          <a:prstGeom prst="rect">
            <a:avLst/>
          </a:prstGeom>
          <a:noFill/>
        </p:spPr>
      </p:pic>
      <p:pic>
        <p:nvPicPr>
          <p:cNvPr id="20" name="Picture 4" descr="https://lh3.googleusercontent.com/-IitBE7Hn8Zs/VGal6xvxBtI/AAAAAAACoWk/MtGRr0XgXlk/s1024-Ic42/DSC03035.JPG">
            <a:hlinkClick r:id="rId10" action="ppaction://hlinksldjump"/>
            <a:extLst>
              <a:ext uri="{FF2B5EF4-FFF2-40B4-BE49-F238E27FC236}">
                <a16:creationId xmlns:a16="http://schemas.microsoft.com/office/drawing/2014/main" id="{53F504AD-6E09-45ED-87A1-4F7CAD3B09E6}"/>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21" name="Text Box 4">
            <a:hlinkClick r:id="rId12" action="ppaction://hlinksldjump"/>
            <a:extLst>
              <a:ext uri="{FF2B5EF4-FFF2-40B4-BE49-F238E27FC236}">
                <a16:creationId xmlns:a16="http://schemas.microsoft.com/office/drawing/2014/main" id="{D8D03CA0-3437-467F-B37F-20631E70018C}"/>
              </a:ext>
            </a:extLst>
          </p:cNvPr>
          <p:cNvSpPr txBox="1">
            <a:spLocks noChangeArrowheads="1"/>
          </p:cNvSpPr>
          <p:nvPr/>
        </p:nvSpPr>
        <p:spPr bwMode="auto">
          <a:xfrm>
            <a:off x="1016814"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22" name="TextBox 21">
            <a:hlinkClick r:id="rId13" action="ppaction://hlinksldjump"/>
            <a:extLst>
              <a:ext uri="{FF2B5EF4-FFF2-40B4-BE49-F238E27FC236}">
                <a16:creationId xmlns:a16="http://schemas.microsoft.com/office/drawing/2014/main" id="{F2F324DE-76B9-47BC-A8B8-AB1EEF1B6BB1}"/>
              </a:ext>
            </a:extLst>
          </p:cNvPr>
          <p:cNvSpPr txBox="1"/>
          <p:nvPr/>
        </p:nvSpPr>
        <p:spPr>
          <a:xfrm>
            <a:off x="976738"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23" name="Picture 2" descr="Image result for kaboom">
            <a:hlinkClick r:id="rId14" action="ppaction://hlinksldjump"/>
            <a:extLst>
              <a:ext uri="{FF2B5EF4-FFF2-40B4-BE49-F238E27FC236}">
                <a16:creationId xmlns:a16="http://schemas.microsoft.com/office/drawing/2014/main" id="{3F9A3405-B5AF-437C-AA6D-8D0D54E8FB14}"/>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 descr="http://2.bp.blogspot.com/-G6EUTupmYoo/T8tXQ-NLUCI/AAAAAAAArXw/DCFNgkAxOHA/s1600/edge+of+knowledge.jpg">
            <a:hlinkClick r:id="rId16" action="ppaction://hlinksldjump"/>
            <a:extLst>
              <a:ext uri="{FF2B5EF4-FFF2-40B4-BE49-F238E27FC236}">
                <a16:creationId xmlns:a16="http://schemas.microsoft.com/office/drawing/2014/main" id="{8C0AFEF8-704F-4334-8484-48B67C21D0EB}"/>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7055383"/>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4" name="Rectangle 3">
            <a:extLst>
              <a:ext uri="{FF2B5EF4-FFF2-40B4-BE49-F238E27FC236}">
                <a16:creationId xmlns:a16="http://schemas.microsoft.com/office/drawing/2014/main" id="{39704FEB-A8A4-4A7D-A051-D80E168916A5}"/>
              </a:ext>
            </a:extLst>
          </p:cNvPr>
          <p:cNvSpPr>
            <a:spLocks noGrp="1" noChangeArrowheads="1"/>
          </p:cNvSpPr>
          <p:nvPr>
            <p:ph idx="1"/>
          </p:nvPr>
        </p:nvSpPr>
        <p:spPr>
          <a:xfrm>
            <a:off x="1752600" y="1600200"/>
            <a:ext cx="6934200" cy="4525963"/>
          </a:xfrm>
        </p:spPr>
        <p:txBody>
          <a:bodyPr/>
          <a:lstStyle/>
          <a:p>
            <a:pPr>
              <a:lnSpc>
                <a:spcPct val="90000"/>
              </a:lnSpc>
            </a:pPr>
            <a:r>
              <a:rPr lang="en-US" sz="2800" dirty="0">
                <a:solidFill>
                  <a:schemeClr val="bg1">
                    <a:lumMod val="75000"/>
                  </a:schemeClr>
                </a:solidFill>
              </a:rPr>
              <a:t>What is this course about?</a:t>
            </a:r>
          </a:p>
          <a:p>
            <a:pPr>
              <a:lnSpc>
                <a:spcPct val="90000"/>
              </a:lnSpc>
            </a:pPr>
            <a:r>
              <a:rPr lang="en-US" sz="2800" dirty="0">
                <a:solidFill>
                  <a:schemeClr val="bg1">
                    <a:lumMod val="75000"/>
                  </a:schemeClr>
                </a:solidFill>
              </a:rPr>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b="1" dirty="0"/>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5" name="TextBox 4">
            <a:extLst>
              <a:ext uri="{FF2B5EF4-FFF2-40B4-BE49-F238E27FC236}">
                <a16:creationId xmlns:a16="http://schemas.microsoft.com/office/drawing/2014/main" id="{73534483-A748-4EFE-9B95-2578C25C71A4}"/>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7" name="TextBox 6">
            <a:extLst>
              <a:ext uri="{FF2B5EF4-FFF2-40B4-BE49-F238E27FC236}">
                <a16:creationId xmlns:a16="http://schemas.microsoft.com/office/drawing/2014/main" id="{DDBD7A49-C202-4EED-94B6-A5C3404829AF}"/>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8" name="TextBox 7">
            <a:hlinkClick r:id="rId3" action="ppaction://hlinksldjump"/>
            <a:extLst>
              <a:ext uri="{FF2B5EF4-FFF2-40B4-BE49-F238E27FC236}">
                <a16:creationId xmlns:a16="http://schemas.microsoft.com/office/drawing/2014/main" id="{09E2FAF1-C3DB-4A7D-88EB-ACB1DD1E1CA6}"/>
              </a:ext>
            </a:extLst>
          </p:cNvPr>
          <p:cNvSpPr txBox="1"/>
          <p:nvPr/>
        </p:nvSpPr>
        <p:spPr>
          <a:xfrm>
            <a:off x="609600"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9" name="Picture 8">
            <a:hlinkClick r:id="rId4" action="ppaction://hlinksldjump"/>
            <a:extLst>
              <a:ext uri="{FF2B5EF4-FFF2-40B4-BE49-F238E27FC236}">
                <a16:creationId xmlns:a16="http://schemas.microsoft.com/office/drawing/2014/main" id="{FBB3F3BA-EB3D-4956-87B7-01BE53A23E50}"/>
              </a:ext>
            </a:extLst>
          </p:cNvPr>
          <p:cNvPicPr>
            <a:picLocks noChangeAspect="1"/>
          </p:cNvPicPr>
          <p:nvPr/>
        </p:nvPicPr>
        <p:blipFill>
          <a:blip r:embed="rId5"/>
          <a:stretch>
            <a:fillRect/>
          </a:stretch>
        </p:blipFill>
        <p:spPr>
          <a:xfrm>
            <a:off x="962028" y="1987925"/>
            <a:ext cx="942972" cy="504573"/>
          </a:xfrm>
          <a:prstGeom prst="rect">
            <a:avLst/>
          </a:prstGeom>
        </p:spPr>
      </p:pic>
      <p:pic>
        <p:nvPicPr>
          <p:cNvPr id="10" name="Picture 9">
            <a:hlinkClick r:id="rId6" action="ppaction://hlinksldjump"/>
            <a:extLst>
              <a:ext uri="{FF2B5EF4-FFF2-40B4-BE49-F238E27FC236}">
                <a16:creationId xmlns:a16="http://schemas.microsoft.com/office/drawing/2014/main" id="{30CFC385-94AA-43B5-8C54-3D894F68F216}"/>
              </a:ext>
            </a:extLst>
          </p:cNvPr>
          <p:cNvPicPr>
            <a:picLocks noChangeAspect="1"/>
          </p:cNvPicPr>
          <p:nvPr/>
        </p:nvPicPr>
        <p:blipFill>
          <a:blip r:embed="rId7"/>
          <a:stretch>
            <a:fillRect/>
          </a:stretch>
        </p:blipFill>
        <p:spPr>
          <a:xfrm>
            <a:off x="352428" y="2579132"/>
            <a:ext cx="1552573" cy="268976"/>
          </a:xfrm>
          <a:prstGeom prst="rect">
            <a:avLst/>
          </a:prstGeom>
        </p:spPr>
      </p:pic>
      <p:pic>
        <p:nvPicPr>
          <p:cNvPr id="11" name="Picture 4" descr="Slide 8">
            <a:hlinkClick r:id="rId8" action="ppaction://hlinksldjump"/>
            <a:extLst>
              <a:ext uri="{FF2B5EF4-FFF2-40B4-BE49-F238E27FC236}">
                <a16:creationId xmlns:a16="http://schemas.microsoft.com/office/drawing/2014/main" id="{0089810A-AE2C-415C-A5A2-94AC6FE1BE65}"/>
              </a:ext>
            </a:extLst>
          </p:cNvPr>
          <p:cNvPicPr>
            <a:picLocks noChangeAspect="1" noChangeArrowheads="1"/>
          </p:cNvPicPr>
          <p:nvPr/>
        </p:nvPicPr>
        <p:blipFill>
          <a:blip r:embed="rId9" cstate="print"/>
          <a:srcRect/>
          <a:stretch>
            <a:fillRect/>
          </a:stretch>
        </p:blipFill>
        <p:spPr bwMode="auto">
          <a:xfrm>
            <a:off x="1343028" y="2960132"/>
            <a:ext cx="585786" cy="440501"/>
          </a:xfrm>
          <a:prstGeom prst="rect">
            <a:avLst/>
          </a:prstGeom>
          <a:noFill/>
        </p:spPr>
      </p:pic>
      <p:pic>
        <p:nvPicPr>
          <p:cNvPr id="12" name="Picture 4" descr="https://lh3.googleusercontent.com/-IitBE7Hn8Zs/VGal6xvxBtI/AAAAAAACoWk/MtGRr0XgXlk/s1024-Ic42/DSC03035.JPG">
            <a:hlinkClick r:id="rId10" action="ppaction://hlinksldjump"/>
            <a:extLst>
              <a:ext uri="{FF2B5EF4-FFF2-40B4-BE49-F238E27FC236}">
                <a16:creationId xmlns:a16="http://schemas.microsoft.com/office/drawing/2014/main" id="{059CFADC-E604-43FF-9EE6-B5B6B95132F1}"/>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434550"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4">
            <a:hlinkClick r:id="rId12" action="ppaction://hlinksldjump"/>
            <a:extLst>
              <a:ext uri="{FF2B5EF4-FFF2-40B4-BE49-F238E27FC236}">
                <a16:creationId xmlns:a16="http://schemas.microsoft.com/office/drawing/2014/main" id="{5339BB95-625B-483F-B23F-658C8466D243}"/>
              </a:ext>
            </a:extLst>
          </p:cNvPr>
          <p:cNvSpPr txBox="1">
            <a:spLocks noChangeArrowheads="1"/>
          </p:cNvSpPr>
          <p:nvPr/>
        </p:nvSpPr>
        <p:spPr bwMode="auto">
          <a:xfrm>
            <a:off x="1064442"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14" name="TextBox 13">
            <a:hlinkClick r:id="rId13" action="ppaction://hlinksldjump"/>
            <a:extLst>
              <a:ext uri="{FF2B5EF4-FFF2-40B4-BE49-F238E27FC236}">
                <a16:creationId xmlns:a16="http://schemas.microsoft.com/office/drawing/2014/main" id="{A7E05D4A-563D-4BB0-A82D-AD8BF2ECB7F8}"/>
              </a:ext>
            </a:extLst>
          </p:cNvPr>
          <p:cNvSpPr txBox="1"/>
          <p:nvPr/>
        </p:nvSpPr>
        <p:spPr>
          <a:xfrm>
            <a:off x="1024366"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15" name="Picture 2" descr="Image result for kaboom">
            <a:hlinkClick r:id="rId14" action="ppaction://hlinksldjump"/>
            <a:extLst>
              <a:ext uri="{FF2B5EF4-FFF2-40B4-BE49-F238E27FC236}">
                <a16:creationId xmlns:a16="http://schemas.microsoft.com/office/drawing/2014/main" id="{47890F29-1992-4952-9CCF-44401D6A1427}"/>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66828"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2" descr="http://2.bp.blogspot.com/-G6EUTupmYoo/T8tXQ-NLUCI/AAAAAAAArXw/DCFNgkAxOHA/s1600/edge+of+knowledge.jpg">
            <a:hlinkClick r:id="rId16" action="ppaction://hlinksldjump"/>
            <a:extLst>
              <a:ext uri="{FF2B5EF4-FFF2-40B4-BE49-F238E27FC236}">
                <a16:creationId xmlns:a16="http://schemas.microsoft.com/office/drawing/2014/main" id="{8D570FCC-F563-43E7-AB52-F3B20673BE5E}"/>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343028"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1863541"/>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p:cNvSpPr>
            <a:spLocks noGrp="1" noChangeArrowheads="1"/>
          </p:cNvSpPr>
          <p:nvPr>
            <p:ph type="title"/>
          </p:nvPr>
        </p:nvSpPr>
        <p:spPr/>
        <p:txBody>
          <a:bodyPr/>
          <a:lstStyle/>
          <a:p>
            <a:r>
              <a:rPr lang="en-US" sz="4000" dirty="0"/>
              <a:t>The Challenge: Sustainable Municipal Drinking Water Supplies</a:t>
            </a:r>
          </a:p>
        </p:txBody>
      </p:sp>
      <p:sp>
        <p:nvSpPr>
          <p:cNvPr id="52227" name="Rectangle 3"/>
          <p:cNvSpPr>
            <a:spLocks noGrp="1" noChangeArrowheads="1"/>
          </p:cNvSpPr>
          <p:nvPr>
            <p:ph idx="1"/>
          </p:nvPr>
        </p:nvSpPr>
        <p:spPr/>
        <p:txBody>
          <a:bodyPr/>
          <a:lstStyle/>
          <a:p>
            <a:r>
              <a:rPr lang="en-US" dirty="0"/>
              <a:t>We need the brightest and the best to create new and better solutions so we can meet the goal of providing everyone with safe drinking water</a:t>
            </a:r>
          </a:p>
          <a:p>
            <a:r>
              <a:rPr lang="en-US" dirty="0"/>
              <a:t>This challenge is apparently more difficult than building a space station, designing a fuel cell, or designing and building the Webb telescope because all of those things have already been done by humans</a:t>
            </a:r>
          </a:p>
          <a:p>
            <a:r>
              <a:rPr lang="en-US" dirty="0"/>
              <a:t>So let’s roll up our sleeves and begin…</a:t>
            </a:r>
          </a:p>
        </p:txBody>
      </p:sp>
    </p:spTree>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1026" name="Picture 2" descr="http://2.bp.blogspot.com/-G6EUTupmYoo/T8tXQ-NLUCI/AAAAAAAArXw/DCFNgkAxOHA/s1600/edge+of+knowledg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5240"/>
            <a:ext cx="9558834"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600401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It is a short walk…</a:t>
            </a:r>
          </a:p>
        </p:txBody>
      </p:sp>
      <p:sp>
        <p:nvSpPr>
          <p:cNvPr id="3" name="Content Placeholder 2"/>
          <p:cNvSpPr>
            <a:spLocks noGrp="1"/>
          </p:cNvSpPr>
          <p:nvPr>
            <p:ph idx="1"/>
          </p:nvPr>
        </p:nvSpPr>
        <p:spPr/>
        <p:txBody>
          <a:bodyPr/>
          <a:lstStyle/>
          <a:p>
            <a:r>
              <a:rPr lang="en-US" dirty="0"/>
              <a:t>…to the edge of knowledge</a:t>
            </a:r>
          </a:p>
          <a:p>
            <a:r>
              <a:rPr lang="en-US" dirty="0"/>
              <a:t>There are significant knowledge gaps in every process that I will be teaching in this course</a:t>
            </a:r>
          </a:p>
          <a:p>
            <a:r>
              <a:rPr lang="en-US" dirty="0"/>
              <a:t>We aren’t able to optimize surface water treatment processes because we don’t yet understand the fundamental physics of many of the processes</a:t>
            </a:r>
          </a:p>
          <a:p>
            <a:r>
              <a:rPr lang="en-US" dirty="0"/>
              <a:t>We are getting closer…</a:t>
            </a:r>
          </a:p>
          <a:p>
            <a:endParaRPr lang="en-US"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t>What is this course about?</a:t>
            </a:r>
          </a:p>
        </p:txBody>
      </p:sp>
      <p:sp>
        <p:nvSpPr>
          <p:cNvPr id="13315" name="Rectangle 3"/>
          <p:cNvSpPr>
            <a:spLocks noGrp="1" noChangeArrowheads="1"/>
          </p:cNvSpPr>
          <p:nvPr>
            <p:ph idx="1"/>
          </p:nvPr>
        </p:nvSpPr>
        <p:spPr/>
        <p:txBody>
          <a:bodyPr/>
          <a:lstStyle/>
          <a:p>
            <a:pPr>
              <a:lnSpc>
                <a:spcPct val="90000"/>
              </a:lnSpc>
            </a:pPr>
            <a:r>
              <a:rPr lang="en-US" sz="2800" b="1" dirty="0"/>
              <a:t>Creative thinking </a:t>
            </a:r>
            <a:r>
              <a:rPr lang="en-US" sz="2800" dirty="0"/>
              <a:t>about solutions to the enormous challenge of providing safe water on tap to communities everywhere</a:t>
            </a:r>
          </a:p>
          <a:p>
            <a:pPr>
              <a:lnSpc>
                <a:spcPct val="90000"/>
              </a:lnSpc>
            </a:pPr>
            <a:r>
              <a:rPr lang="en-US" sz="2800" dirty="0"/>
              <a:t>We will </a:t>
            </a:r>
            <a:r>
              <a:rPr lang="en-US" sz="2800" b="1" dirty="0"/>
              <a:t>challenge the myth </a:t>
            </a:r>
            <a:r>
              <a:rPr lang="en-US" sz="2800" dirty="0"/>
              <a:t>that this task can be accomplished by applying traditional technologies and we will identify opportunities for new insights</a:t>
            </a:r>
          </a:p>
          <a:p>
            <a:pPr>
              <a:lnSpc>
                <a:spcPct val="90000"/>
              </a:lnSpc>
            </a:pPr>
            <a:r>
              <a:rPr lang="en-US" sz="2800" dirty="0"/>
              <a:t>We will be introduced to the new field of </a:t>
            </a:r>
            <a:r>
              <a:rPr lang="en-US" sz="2800" b="1" dirty="0"/>
              <a:t>sustainable drinking water treatment </a:t>
            </a:r>
          </a:p>
          <a:p>
            <a:pPr>
              <a:lnSpc>
                <a:spcPct val="90000"/>
              </a:lnSpc>
            </a:pPr>
            <a:r>
              <a:rPr lang="en-US" sz="2800" dirty="0"/>
              <a:t>My thesis is that </a:t>
            </a:r>
            <a:r>
              <a:rPr lang="en-US" sz="2800" b="1" dirty="0"/>
              <a:t>engineers are needed to</a:t>
            </a:r>
            <a:r>
              <a:rPr lang="en-US" sz="2800" dirty="0"/>
              <a:t> challenge existing assumptions and to </a:t>
            </a:r>
            <a:r>
              <a:rPr lang="en-US" sz="2800" b="1" dirty="0"/>
              <a:t>create</a:t>
            </a:r>
            <a:r>
              <a:rPr lang="en-US" sz="2800" dirty="0"/>
              <a:t> and document </a:t>
            </a:r>
            <a:r>
              <a:rPr lang="en-US" sz="2800" b="1" dirty="0"/>
              <a:t>new sustainable solutions</a:t>
            </a:r>
          </a:p>
          <a:p>
            <a:pPr>
              <a:lnSpc>
                <a:spcPct val="90000"/>
              </a:lnSpc>
            </a:pPr>
            <a:r>
              <a:rPr lang="en-US" sz="2800" dirty="0"/>
              <a:t>We will practice design thinking using the best available design tools</a:t>
            </a:r>
          </a:p>
        </p:txBody>
      </p:sp>
      <p:pic>
        <p:nvPicPr>
          <p:cNvPr id="4" name="Picture 2"/>
          <p:cNvPicPr>
            <a:picLocks noChangeAspect="1" noChangeArrowheads="1"/>
          </p:cNvPicPr>
          <p:nvPr/>
        </p:nvPicPr>
        <p:blipFill>
          <a:blip r:embed="rId3" cstate="print"/>
          <a:srcRect/>
          <a:stretch>
            <a:fillRect/>
          </a:stretch>
        </p:blipFill>
        <p:spPr bwMode="auto">
          <a:xfrm>
            <a:off x="12192000" y="0"/>
            <a:ext cx="9144000" cy="6858000"/>
          </a:xfrm>
          <a:prstGeom prst="rect">
            <a:avLst/>
          </a:prstGeom>
          <a:noFill/>
          <a:ln w="9525">
            <a:noFill/>
            <a:miter lim="800000"/>
            <a:headEnd/>
            <a:tailEnd/>
          </a:ln>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0 0 L -1 0 " pathEditMode="relative" rAng="0" ptsTypes="AA">
                                      <p:cBhvr>
                                        <p:cTn id="6" dur="500" fill="hold"/>
                                        <p:tgtEl>
                                          <p:spTgt spid="4"/>
                                        </p:tgtEl>
                                        <p:attrNameLst>
                                          <p:attrName>ppt_x</p:attrName>
                                          <p:attrName>ppt_y</p:attrName>
                                        </p:attrNameLst>
                                      </p:cBhvr>
                                      <p:rCtr x="-50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My Goal for this course is to provide a safe learning environment where </a:t>
            </a:r>
          </a:p>
        </p:txBody>
      </p:sp>
      <p:sp>
        <p:nvSpPr>
          <p:cNvPr id="3" name="Content Placeholder 2"/>
          <p:cNvSpPr>
            <a:spLocks noGrp="1"/>
          </p:cNvSpPr>
          <p:nvPr>
            <p:ph idx="1"/>
          </p:nvPr>
        </p:nvSpPr>
        <p:spPr>
          <a:xfrm>
            <a:off x="457200" y="1600200"/>
            <a:ext cx="7772400" cy="4525963"/>
          </a:xfrm>
        </p:spPr>
        <p:txBody>
          <a:bodyPr/>
          <a:lstStyle/>
          <a:p>
            <a:r>
              <a:rPr lang="en-US" dirty="0"/>
              <a:t>each of you can develop a fundamental understanding of the processes that control the performance of each of the drinking water treatment steps</a:t>
            </a:r>
          </a:p>
          <a:p>
            <a:r>
              <a:rPr lang="en-US" dirty="0"/>
              <a:t>each of you experiences the power of using constraints, physics, and the goal of sustainability to guide the design of infrastructure</a:t>
            </a:r>
          </a:p>
        </p:txBody>
      </p:sp>
      <p:pic>
        <p:nvPicPr>
          <p:cNvPr id="5" name="Picture 2" descr="https://lh3.googleusercontent.com/-rOHvFPfrjb8/Vu1-QVhWmqI/AAAAAAAFmmc/-rWoi02nH8UNeULd87joc_c1BtERt9HJwCCo/s912-Ic42/DSC07003.JPG">
            <a:extLst>
              <a:ext uri="{FF2B5EF4-FFF2-40B4-BE49-F238E27FC236}">
                <a16:creationId xmlns:a16="http://schemas.microsoft.com/office/drawing/2014/main" id="{880360A8-AE73-489F-A972-4B7DF74A0A4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383245" y="3891558"/>
            <a:ext cx="3540241" cy="265518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FA728C86-7A0D-4226-A116-586FB6C267E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3245" y="1681758"/>
            <a:ext cx="3540241" cy="1899642"/>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0"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9" name="Google Shape;99;p16"/>
          <p:cNvPicPr preferRelativeResize="0"/>
          <p:nvPr/>
        </p:nvPicPr>
        <p:blipFill rotWithShape="1">
          <a:blip r:embed="rId3">
            <a:alphaModFix/>
          </a:blip>
          <a:srcRect r="76675"/>
          <a:stretch/>
        </p:blipFill>
        <p:spPr>
          <a:xfrm>
            <a:off x="4163832" y="1566177"/>
            <a:ext cx="1173173" cy="1327377"/>
          </a:xfrm>
          <a:prstGeom prst="rect">
            <a:avLst/>
          </a:prstGeom>
          <a:noFill/>
          <a:ln>
            <a:noFill/>
          </a:ln>
        </p:spPr>
      </p:pic>
      <p:grpSp>
        <p:nvGrpSpPr>
          <p:cNvPr id="3" name="Group 2">
            <a:extLst>
              <a:ext uri="{FF2B5EF4-FFF2-40B4-BE49-F238E27FC236}">
                <a16:creationId xmlns:a16="http://schemas.microsoft.com/office/drawing/2014/main" id="{E0C6425F-6C53-4A19-994D-0C581244F388}"/>
              </a:ext>
            </a:extLst>
          </p:cNvPr>
          <p:cNvGrpSpPr/>
          <p:nvPr/>
        </p:nvGrpSpPr>
        <p:grpSpPr>
          <a:xfrm>
            <a:off x="7850134" y="1513494"/>
            <a:ext cx="2962868" cy="1447001"/>
            <a:chOff x="7850134" y="1513494"/>
            <a:chExt cx="2962868" cy="1447001"/>
          </a:xfrm>
        </p:grpSpPr>
        <p:pic>
          <p:nvPicPr>
            <p:cNvPr id="98" name="Google Shape;98;p16"/>
            <p:cNvPicPr preferRelativeResize="0"/>
            <p:nvPr/>
          </p:nvPicPr>
          <p:blipFill rotWithShape="1">
            <a:blip r:embed="rId4">
              <a:alphaModFix/>
            </a:blip>
            <a:srcRect l="2221" t="5584" r="74020" b="11442"/>
            <a:stretch/>
          </p:blipFill>
          <p:spPr>
            <a:xfrm>
              <a:off x="7850134" y="1513494"/>
              <a:ext cx="1316901" cy="1447001"/>
            </a:xfrm>
            <a:prstGeom prst="rect">
              <a:avLst/>
            </a:prstGeom>
            <a:noFill/>
            <a:ln>
              <a:noFill/>
            </a:ln>
          </p:spPr>
        </p:pic>
        <p:sp>
          <p:nvSpPr>
            <p:cNvPr id="105" name="Google Shape;105;p16"/>
            <p:cNvSpPr txBox="1"/>
            <p:nvPr/>
          </p:nvSpPr>
          <p:spPr>
            <a:xfrm>
              <a:off x="9165402" y="1805860"/>
              <a:ext cx="1647600" cy="898400"/>
            </a:xfrm>
            <a:prstGeom prst="rect">
              <a:avLst/>
            </a:prstGeom>
            <a:noFill/>
            <a:ln>
              <a:noFill/>
            </a:ln>
          </p:spPr>
          <p:txBody>
            <a:bodyPr spcFirstLastPara="1" wrap="square" lIns="121900" tIns="121900" rIns="121900" bIns="121900" anchor="t" anchorCtr="0">
              <a:noAutofit/>
            </a:bodyPr>
            <a:lstStyle/>
            <a:p>
              <a:pPr algn="ctr" defTabSz="1219170">
                <a:buClr>
                  <a:srgbClr val="000000"/>
                </a:buClr>
              </a:pPr>
              <a:r>
                <a:rPr lang="en" sz="2000" kern="0" dirty="0">
                  <a:solidFill>
                    <a:srgbClr val="000000"/>
                  </a:solidFill>
                  <a:latin typeface="Proxima Nova"/>
                  <a:ea typeface="Proxima Nova"/>
                  <a:cs typeface="Proxima Nova"/>
                  <a:sym typeface="Proxima Nova"/>
                </a:rPr>
                <a:t>University Research</a:t>
              </a:r>
              <a:endParaRPr sz="2000" kern="0" dirty="0">
                <a:solidFill>
                  <a:srgbClr val="000000"/>
                </a:solidFill>
                <a:latin typeface="Proxima Nova"/>
                <a:ea typeface="Proxima Nova"/>
                <a:cs typeface="Proxima Nova"/>
                <a:sym typeface="Proxima Nova"/>
              </a:endParaRPr>
            </a:p>
          </p:txBody>
        </p:sp>
      </p:grpSp>
      <p:grpSp>
        <p:nvGrpSpPr>
          <p:cNvPr id="6" name="Group 5">
            <a:extLst>
              <a:ext uri="{FF2B5EF4-FFF2-40B4-BE49-F238E27FC236}">
                <a16:creationId xmlns:a16="http://schemas.microsoft.com/office/drawing/2014/main" id="{534D0AAA-6444-4FDF-BC11-2D7114B1A081}"/>
              </a:ext>
            </a:extLst>
          </p:cNvPr>
          <p:cNvGrpSpPr/>
          <p:nvPr/>
        </p:nvGrpSpPr>
        <p:grpSpPr>
          <a:xfrm>
            <a:off x="3505200" y="4398711"/>
            <a:ext cx="2557884" cy="2403116"/>
            <a:chOff x="3505200" y="4398711"/>
            <a:chExt cx="2557884" cy="2403116"/>
          </a:xfrm>
        </p:grpSpPr>
        <p:grpSp>
          <p:nvGrpSpPr>
            <p:cNvPr id="100" name="Google Shape;100;p16"/>
            <p:cNvGrpSpPr/>
            <p:nvPr/>
          </p:nvGrpSpPr>
          <p:grpSpPr>
            <a:xfrm>
              <a:off x="3505200" y="4398711"/>
              <a:ext cx="2557884" cy="1659684"/>
              <a:chOff x="4149403" y="2502013"/>
              <a:chExt cx="1918413" cy="1244763"/>
            </a:xfrm>
          </p:grpSpPr>
          <p:pic>
            <p:nvPicPr>
              <p:cNvPr id="101" name="Google Shape;101;p16"/>
              <p:cNvPicPr preferRelativeResize="0"/>
              <p:nvPr/>
            </p:nvPicPr>
            <p:blipFill>
              <a:blip r:embed="rId5">
                <a:alphaModFix/>
              </a:blip>
              <a:stretch>
                <a:fillRect/>
              </a:stretch>
            </p:blipFill>
            <p:spPr>
              <a:xfrm>
                <a:off x="4149403" y="2730625"/>
                <a:ext cx="590550" cy="762000"/>
              </a:xfrm>
              <a:prstGeom prst="rect">
                <a:avLst/>
              </a:prstGeom>
              <a:noFill/>
              <a:ln>
                <a:noFill/>
              </a:ln>
            </p:spPr>
          </p:pic>
          <p:pic>
            <p:nvPicPr>
              <p:cNvPr id="102" name="Google Shape;102;p16"/>
              <p:cNvPicPr preferRelativeResize="0"/>
              <p:nvPr/>
            </p:nvPicPr>
            <p:blipFill>
              <a:blip r:embed="rId6">
                <a:alphaModFix/>
              </a:blip>
              <a:stretch>
                <a:fillRect/>
              </a:stretch>
            </p:blipFill>
            <p:spPr>
              <a:xfrm>
                <a:off x="4933128" y="2994300"/>
                <a:ext cx="952500" cy="752475"/>
              </a:xfrm>
              <a:prstGeom prst="rect">
                <a:avLst/>
              </a:prstGeom>
              <a:noFill/>
              <a:ln>
                <a:noFill/>
              </a:ln>
            </p:spPr>
          </p:pic>
          <p:pic>
            <p:nvPicPr>
              <p:cNvPr id="103" name="Google Shape;103;p16"/>
              <p:cNvPicPr preferRelativeResize="0"/>
              <p:nvPr/>
            </p:nvPicPr>
            <p:blipFill>
              <a:blip r:embed="rId7">
                <a:alphaModFix/>
              </a:blip>
              <a:stretch>
                <a:fillRect/>
              </a:stretch>
            </p:blipFill>
            <p:spPr>
              <a:xfrm>
                <a:off x="4839091" y="2502013"/>
                <a:ext cx="1228725" cy="390525"/>
              </a:xfrm>
              <a:prstGeom prst="rect">
                <a:avLst/>
              </a:prstGeom>
              <a:noFill/>
              <a:ln>
                <a:noFill/>
              </a:ln>
            </p:spPr>
          </p:pic>
        </p:grpSp>
        <p:sp>
          <p:nvSpPr>
            <p:cNvPr id="107" name="Google Shape;107;p16"/>
            <p:cNvSpPr txBox="1"/>
            <p:nvPr/>
          </p:nvSpPr>
          <p:spPr>
            <a:xfrm>
              <a:off x="3587142" y="5903427"/>
              <a:ext cx="2394000" cy="898400"/>
            </a:xfrm>
            <a:prstGeom prst="rect">
              <a:avLst/>
            </a:prstGeom>
            <a:noFill/>
            <a:ln>
              <a:noFill/>
            </a:ln>
          </p:spPr>
          <p:txBody>
            <a:bodyPr spcFirstLastPara="1" wrap="square" lIns="121900" tIns="121900" rIns="121900" bIns="121900" anchor="t" anchorCtr="0">
              <a:noAutofit/>
            </a:bodyPr>
            <a:lstStyle/>
            <a:p>
              <a:pPr algn="ctr" defTabSz="1219170">
                <a:buClr>
                  <a:srgbClr val="000000"/>
                </a:buClr>
              </a:pPr>
              <a:r>
                <a:rPr lang="en" sz="2000" kern="0" dirty="0">
                  <a:solidFill>
                    <a:srgbClr val="000000"/>
                  </a:solidFill>
                  <a:latin typeface="Proxima Nova"/>
                  <a:ea typeface="Proxima Nova"/>
                  <a:cs typeface="Proxima Nova"/>
                  <a:sym typeface="Proxima Nova"/>
                </a:rPr>
                <a:t>Implementation Partners</a:t>
              </a:r>
              <a:endParaRPr sz="2000" kern="0" dirty="0">
                <a:solidFill>
                  <a:srgbClr val="000000"/>
                </a:solidFill>
                <a:latin typeface="Proxima Nova"/>
                <a:ea typeface="Proxima Nova"/>
                <a:cs typeface="Proxima Nova"/>
                <a:sym typeface="Proxima Nova"/>
              </a:endParaRPr>
            </a:p>
          </p:txBody>
        </p:sp>
      </p:grpSp>
      <p:grpSp>
        <p:nvGrpSpPr>
          <p:cNvPr id="9" name="Group 8">
            <a:extLst>
              <a:ext uri="{FF2B5EF4-FFF2-40B4-BE49-F238E27FC236}">
                <a16:creationId xmlns:a16="http://schemas.microsoft.com/office/drawing/2014/main" id="{34E279C9-275D-46DA-992D-D4CA68BF1D3C}"/>
              </a:ext>
            </a:extLst>
          </p:cNvPr>
          <p:cNvGrpSpPr/>
          <p:nvPr/>
        </p:nvGrpSpPr>
        <p:grpSpPr>
          <a:xfrm>
            <a:off x="7153833" y="4195760"/>
            <a:ext cx="4602667" cy="2179133"/>
            <a:chOff x="7153833" y="4195760"/>
            <a:chExt cx="4602667" cy="2179133"/>
          </a:xfrm>
        </p:grpSpPr>
        <p:pic>
          <p:nvPicPr>
            <p:cNvPr id="104" name="Google Shape;104;p16"/>
            <p:cNvPicPr preferRelativeResize="0"/>
            <p:nvPr/>
          </p:nvPicPr>
          <p:blipFill rotWithShape="1">
            <a:blip r:embed="rId8">
              <a:alphaModFix/>
            </a:blip>
            <a:srcRect t="4402" b="8934"/>
            <a:stretch/>
          </p:blipFill>
          <p:spPr>
            <a:xfrm>
              <a:off x="7153833" y="4195760"/>
              <a:ext cx="2667000" cy="2179133"/>
            </a:xfrm>
            <a:prstGeom prst="rect">
              <a:avLst/>
            </a:prstGeom>
            <a:noFill/>
            <a:ln>
              <a:noFill/>
            </a:ln>
          </p:spPr>
        </p:pic>
        <p:sp>
          <p:nvSpPr>
            <p:cNvPr id="108" name="Google Shape;108;p16"/>
            <p:cNvSpPr txBox="1"/>
            <p:nvPr/>
          </p:nvSpPr>
          <p:spPr>
            <a:xfrm>
              <a:off x="9641700" y="4836127"/>
              <a:ext cx="2114800" cy="898400"/>
            </a:xfrm>
            <a:prstGeom prst="rect">
              <a:avLst/>
            </a:prstGeom>
            <a:noFill/>
            <a:ln>
              <a:noFill/>
            </a:ln>
          </p:spPr>
          <p:txBody>
            <a:bodyPr spcFirstLastPara="1" wrap="square" lIns="121900" tIns="121900" rIns="121900" bIns="121900" anchor="t" anchorCtr="0">
              <a:noAutofit/>
            </a:bodyPr>
            <a:lstStyle/>
            <a:p>
              <a:pPr algn="ctr" defTabSz="1219170">
                <a:buClr>
                  <a:srgbClr val="000000"/>
                </a:buClr>
              </a:pPr>
              <a:r>
                <a:rPr lang="en" sz="2000" kern="0">
                  <a:solidFill>
                    <a:srgbClr val="000000"/>
                  </a:solidFill>
                  <a:latin typeface="Proxima Nova"/>
                  <a:ea typeface="Proxima Nova"/>
                  <a:cs typeface="Proxima Nova"/>
                  <a:sym typeface="Proxima Nova"/>
                </a:rPr>
                <a:t>Community water boards</a:t>
              </a:r>
              <a:endParaRPr sz="2000" kern="0">
                <a:solidFill>
                  <a:srgbClr val="000000"/>
                </a:solidFill>
                <a:latin typeface="Proxima Nova"/>
                <a:ea typeface="Proxima Nova"/>
                <a:cs typeface="Proxima Nova"/>
                <a:sym typeface="Proxima Nova"/>
              </a:endParaRPr>
            </a:p>
          </p:txBody>
        </p:sp>
      </p:grpSp>
      <p:grpSp>
        <p:nvGrpSpPr>
          <p:cNvPr id="10" name="Group 9">
            <a:extLst>
              <a:ext uri="{FF2B5EF4-FFF2-40B4-BE49-F238E27FC236}">
                <a16:creationId xmlns:a16="http://schemas.microsoft.com/office/drawing/2014/main" id="{C88203C2-D20E-4ED7-9A5D-40ED92DCAA04}"/>
              </a:ext>
            </a:extLst>
          </p:cNvPr>
          <p:cNvGrpSpPr/>
          <p:nvPr/>
        </p:nvGrpSpPr>
        <p:grpSpPr>
          <a:xfrm>
            <a:off x="6217967" y="4836127"/>
            <a:ext cx="868800" cy="775400"/>
            <a:chOff x="6217967" y="4836127"/>
            <a:chExt cx="868800" cy="775400"/>
          </a:xfrm>
        </p:grpSpPr>
        <p:sp>
          <p:nvSpPr>
            <p:cNvPr id="111" name="Google Shape;111;p16"/>
            <p:cNvSpPr/>
            <p:nvPr/>
          </p:nvSpPr>
          <p:spPr>
            <a:xfrm>
              <a:off x="6217967" y="4836127"/>
              <a:ext cx="868800" cy="280800"/>
            </a:xfrm>
            <a:prstGeom prst="rightArrow">
              <a:avLst>
                <a:gd name="adj1" fmla="val 50000"/>
                <a:gd name="adj2" fmla="val 50000"/>
              </a:avLst>
            </a:prstGeom>
            <a:solidFill>
              <a:srgbClr val="05C6F1"/>
            </a:solidFill>
            <a:ln w="9525" cap="flat" cmpd="sng">
              <a:solidFill>
                <a:srgbClr val="05C6F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4" name="Google Shape;114;p16"/>
            <p:cNvSpPr/>
            <p:nvPr/>
          </p:nvSpPr>
          <p:spPr>
            <a:xfrm flipH="1">
              <a:off x="6217967" y="5330727"/>
              <a:ext cx="868800" cy="280800"/>
            </a:xfrm>
            <a:prstGeom prst="rightArrow">
              <a:avLst>
                <a:gd name="adj1" fmla="val 50000"/>
                <a:gd name="adj2" fmla="val 50000"/>
              </a:avLst>
            </a:prstGeom>
            <a:solidFill>
              <a:srgbClr val="39B54A"/>
            </a:solidFill>
            <a:ln w="9525" cap="flat" cmpd="sng">
              <a:solidFill>
                <a:srgbClr val="39B54A"/>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grpSp>
      <p:sp>
        <p:nvSpPr>
          <p:cNvPr id="109" name="Google Shape;109;p16"/>
          <p:cNvSpPr/>
          <p:nvPr/>
        </p:nvSpPr>
        <p:spPr>
          <a:xfrm>
            <a:off x="6159167" y="1782793"/>
            <a:ext cx="868800" cy="280800"/>
          </a:xfrm>
          <a:prstGeom prst="rightArrow">
            <a:avLst>
              <a:gd name="adj1" fmla="val 50000"/>
              <a:gd name="adj2" fmla="val 50000"/>
            </a:avLst>
          </a:prstGeom>
          <a:solidFill>
            <a:srgbClr val="05C6F1"/>
          </a:solidFill>
          <a:ln w="9525" cap="flat" cmpd="sng">
            <a:solidFill>
              <a:srgbClr val="05C6F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dirty="0">
              <a:solidFill>
                <a:srgbClr val="000000"/>
              </a:solidFill>
              <a:latin typeface="Arial"/>
              <a:cs typeface="Arial"/>
              <a:sym typeface="Arial"/>
            </a:endParaRPr>
          </a:p>
        </p:txBody>
      </p:sp>
      <p:sp>
        <p:nvSpPr>
          <p:cNvPr id="112" name="Google Shape;112;p16"/>
          <p:cNvSpPr/>
          <p:nvPr/>
        </p:nvSpPr>
        <p:spPr>
          <a:xfrm flipH="1">
            <a:off x="6159167" y="2255060"/>
            <a:ext cx="868800" cy="280800"/>
          </a:xfrm>
          <a:prstGeom prst="rightArrow">
            <a:avLst>
              <a:gd name="adj1" fmla="val 50000"/>
              <a:gd name="adj2" fmla="val 50000"/>
            </a:avLst>
          </a:prstGeom>
          <a:solidFill>
            <a:srgbClr val="39B54A"/>
          </a:solidFill>
          <a:ln w="9525" cap="flat" cmpd="sng">
            <a:solidFill>
              <a:srgbClr val="39B54A"/>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5" name="Google Shape;115;p16"/>
          <p:cNvSpPr txBox="1"/>
          <p:nvPr/>
        </p:nvSpPr>
        <p:spPr>
          <a:xfrm>
            <a:off x="6204584" y="1891976"/>
            <a:ext cx="868800" cy="440751"/>
          </a:xfrm>
          <a:prstGeom prst="rect">
            <a:avLst/>
          </a:prstGeom>
          <a:noFill/>
          <a:ln>
            <a:noFill/>
          </a:ln>
        </p:spPr>
        <p:txBody>
          <a:bodyPr spcFirstLastPara="1" wrap="square" lIns="121900" tIns="121900" rIns="121900" bIns="121900" anchor="t" anchorCtr="0">
            <a:noAutofit/>
          </a:bodyPr>
          <a:lstStyle/>
          <a:p>
            <a:pPr defTabSz="1219170">
              <a:buClr>
                <a:srgbClr val="000000"/>
              </a:buClr>
            </a:pPr>
            <a:r>
              <a:rPr lang="en" sz="2000" kern="0">
                <a:solidFill>
                  <a:srgbClr val="000000"/>
                </a:solidFill>
                <a:latin typeface="Proxima Nova"/>
                <a:ea typeface="Proxima Nova"/>
                <a:cs typeface="Proxima Nova"/>
                <a:sym typeface="Proxima Nova"/>
              </a:rPr>
              <a:t>RIDE</a:t>
            </a:r>
            <a:endParaRPr sz="2000" kern="0">
              <a:solidFill>
                <a:srgbClr val="000000"/>
              </a:solidFill>
              <a:latin typeface="Proxima Nova"/>
              <a:ea typeface="Proxima Nova"/>
              <a:cs typeface="Proxima Nova"/>
              <a:sym typeface="Proxima Nova"/>
            </a:endParaRPr>
          </a:p>
        </p:txBody>
      </p:sp>
      <p:sp>
        <p:nvSpPr>
          <p:cNvPr id="110" name="Google Shape;110;p16"/>
          <p:cNvSpPr/>
          <p:nvPr/>
        </p:nvSpPr>
        <p:spPr>
          <a:xfrm rot="5368346">
            <a:off x="4563100" y="3564190"/>
            <a:ext cx="868837" cy="281213"/>
          </a:xfrm>
          <a:prstGeom prst="rightArrow">
            <a:avLst>
              <a:gd name="adj1" fmla="val 50000"/>
              <a:gd name="adj2" fmla="val 50000"/>
            </a:avLst>
          </a:prstGeom>
          <a:solidFill>
            <a:srgbClr val="05C6F1"/>
          </a:solidFill>
          <a:ln w="9525" cap="flat" cmpd="sng">
            <a:solidFill>
              <a:srgbClr val="05C6F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6" name="Google Shape;116;p16"/>
          <p:cNvSpPr txBox="1"/>
          <p:nvPr/>
        </p:nvSpPr>
        <p:spPr>
          <a:xfrm>
            <a:off x="5203382" y="3288823"/>
            <a:ext cx="3649170" cy="751608"/>
          </a:xfrm>
          <a:prstGeom prst="rect">
            <a:avLst/>
          </a:prstGeom>
          <a:noFill/>
          <a:ln>
            <a:noFill/>
          </a:ln>
        </p:spPr>
        <p:txBody>
          <a:bodyPr spcFirstLastPara="1" wrap="square" lIns="121900" tIns="121900" rIns="121900" bIns="121900" anchor="t" anchorCtr="0">
            <a:noAutofit/>
          </a:bodyPr>
          <a:lstStyle/>
          <a:p>
            <a:pPr defTabSz="1219170">
              <a:buClr>
                <a:srgbClr val="000000"/>
              </a:buClr>
            </a:pPr>
            <a:r>
              <a:rPr lang="en-US" sz="2000" kern="0" dirty="0">
                <a:solidFill>
                  <a:srgbClr val="000000"/>
                </a:solidFill>
                <a:latin typeface="Proxima Nova"/>
                <a:ea typeface="Proxima Nova"/>
                <a:cs typeface="Proxima Nova"/>
                <a:sym typeface="Proxima Nova"/>
              </a:rPr>
              <a:t>Designs, technical support, and b</a:t>
            </a:r>
            <a:r>
              <a:rPr lang="en" sz="2000" kern="0" dirty="0">
                <a:solidFill>
                  <a:srgbClr val="000000"/>
                </a:solidFill>
                <a:latin typeface="Proxima Nova"/>
                <a:ea typeface="Proxima Nova"/>
                <a:cs typeface="Proxima Nova"/>
                <a:sym typeface="Proxima Nova"/>
              </a:rPr>
              <a:t>est practices</a:t>
            </a:r>
            <a:endParaRPr sz="2000" kern="0" dirty="0">
              <a:solidFill>
                <a:srgbClr val="000000"/>
              </a:solidFill>
              <a:latin typeface="Proxima Nova"/>
              <a:ea typeface="Proxima Nova"/>
              <a:cs typeface="Proxima Nova"/>
              <a:sym typeface="Proxima Nova"/>
            </a:endParaRPr>
          </a:p>
        </p:txBody>
      </p:sp>
      <p:grpSp>
        <p:nvGrpSpPr>
          <p:cNvPr id="2" name="Group 1">
            <a:extLst>
              <a:ext uri="{FF2B5EF4-FFF2-40B4-BE49-F238E27FC236}">
                <a16:creationId xmlns:a16="http://schemas.microsoft.com/office/drawing/2014/main" id="{620A9975-99F0-4541-8040-0F8486645DDC}"/>
              </a:ext>
            </a:extLst>
          </p:cNvPr>
          <p:cNvGrpSpPr/>
          <p:nvPr/>
        </p:nvGrpSpPr>
        <p:grpSpPr>
          <a:xfrm>
            <a:off x="1040137" y="1782049"/>
            <a:ext cx="2570196" cy="831478"/>
            <a:chOff x="1040137" y="1782049"/>
            <a:chExt cx="2570196" cy="831478"/>
          </a:xfrm>
        </p:grpSpPr>
        <p:sp>
          <p:nvSpPr>
            <p:cNvPr id="117" name="Google Shape;117;p16"/>
            <p:cNvSpPr/>
            <p:nvPr/>
          </p:nvSpPr>
          <p:spPr>
            <a:xfrm>
              <a:off x="2741533" y="1860460"/>
              <a:ext cx="868800" cy="280800"/>
            </a:xfrm>
            <a:prstGeom prst="rightArrow">
              <a:avLst>
                <a:gd name="adj1" fmla="val 50000"/>
                <a:gd name="adj2" fmla="val 50000"/>
              </a:avLst>
            </a:prstGeom>
            <a:solidFill>
              <a:srgbClr val="05C6F1"/>
            </a:solidFill>
            <a:ln w="9525" cap="flat" cmpd="sng">
              <a:solidFill>
                <a:srgbClr val="05C6F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8" name="Google Shape;118;p16"/>
            <p:cNvSpPr/>
            <p:nvPr/>
          </p:nvSpPr>
          <p:spPr>
            <a:xfrm flipH="1">
              <a:off x="2741533" y="2332727"/>
              <a:ext cx="868800" cy="280800"/>
            </a:xfrm>
            <a:prstGeom prst="rightArrow">
              <a:avLst>
                <a:gd name="adj1" fmla="val 50000"/>
                <a:gd name="adj2" fmla="val 50000"/>
              </a:avLst>
            </a:prstGeom>
            <a:solidFill>
              <a:srgbClr val="39B54A"/>
            </a:solidFill>
            <a:ln w="9525" cap="flat" cmpd="sng">
              <a:solidFill>
                <a:srgbClr val="39B54A"/>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19" name="Google Shape;119;p16"/>
            <p:cNvSpPr txBox="1"/>
            <p:nvPr/>
          </p:nvSpPr>
          <p:spPr>
            <a:xfrm>
              <a:off x="1040137" y="1782049"/>
              <a:ext cx="1647600" cy="831477"/>
            </a:xfrm>
            <a:prstGeom prst="rect">
              <a:avLst/>
            </a:prstGeom>
            <a:noFill/>
            <a:ln>
              <a:noFill/>
            </a:ln>
          </p:spPr>
          <p:txBody>
            <a:bodyPr spcFirstLastPara="1" wrap="square" lIns="121900" tIns="121900" rIns="121900" bIns="121900" anchor="t" anchorCtr="0">
              <a:noAutofit/>
            </a:bodyPr>
            <a:lstStyle/>
            <a:p>
              <a:pPr algn="r" defTabSz="1219170">
                <a:buClr>
                  <a:srgbClr val="000000"/>
                </a:buClr>
              </a:pPr>
              <a:r>
                <a:rPr lang="en" sz="2000" kern="0" dirty="0">
                  <a:solidFill>
                    <a:srgbClr val="000000"/>
                  </a:solidFill>
                  <a:latin typeface="Proxima Nova"/>
                  <a:ea typeface="Proxima Nova"/>
                  <a:cs typeface="Proxima Nova"/>
                  <a:sym typeface="Proxima Nova"/>
                </a:rPr>
                <a:t>Supporters</a:t>
              </a:r>
              <a:br>
                <a:rPr lang="en" sz="2000" kern="0" dirty="0">
                  <a:solidFill>
                    <a:srgbClr val="000000"/>
                  </a:solidFill>
                  <a:latin typeface="Proxima Nova"/>
                  <a:ea typeface="Proxima Nova"/>
                  <a:cs typeface="Proxima Nova"/>
                  <a:sym typeface="Proxima Nova"/>
                </a:rPr>
              </a:br>
              <a:r>
                <a:rPr lang="en" sz="2000" kern="0" dirty="0">
                  <a:solidFill>
                    <a:srgbClr val="000000"/>
                  </a:solidFill>
                  <a:latin typeface="Proxima Nova"/>
                  <a:ea typeface="Proxima Nova"/>
                  <a:cs typeface="Proxima Nova"/>
                  <a:sym typeface="Proxima Nova"/>
                </a:rPr>
                <a:t>Volunteers</a:t>
              </a:r>
              <a:endParaRPr sz="2000" kern="0" dirty="0">
                <a:solidFill>
                  <a:srgbClr val="000000"/>
                </a:solidFill>
                <a:latin typeface="Proxima Nova"/>
                <a:ea typeface="Proxima Nova"/>
                <a:cs typeface="Proxima Nova"/>
                <a:sym typeface="Proxima Nova"/>
              </a:endParaRPr>
            </a:p>
          </p:txBody>
        </p:sp>
      </p:grpSp>
      <p:grpSp>
        <p:nvGrpSpPr>
          <p:cNvPr id="11" name="Group 10">
            <a:extLst>
              <a:ext uri="{FF2B5EF4-FFF2-40B4-BE49-F238E27FC236}">
                <a16:creationId xmlns:a16="http://schemas.microsoft.com/office/drawing/2014/main" id="{096B3FB0-55AA-4D3A-969D-D4999EECC50D}"/>
              </a:ext>
            </a:extLst>
          </p:cNvPr>
          <p:cNvGrpSpPr/>
          <p:nvPr/>
        </p:nvGrpSpPr>
        <p:grpSpPr>
          <a:xfrm>
            <a:off x="304801" y="4727958"/>
            <a:ext cx="2978066" cy="1659600"/>
            <a:chOff x="304801" y="4727958"/>
            <a:chExt cx="2978066" cy="1659600"/>
          </a:xfrm>
        </p:grpSpPr>
        <p:sp>
          <p:nvSpPr>
            <p:cNvPr id="120" name="Google Shape;120;p16"/>
            <p:cNvSpPr/>
            <p:nvPr/>
          </p:nvSpPr>
          <p:spPr>
            <a:xfrm>
              <a:off x="2414067" y="4908793"/>
              <a:ext cx="868800" cy="280800"/>
            </a:xfrm>
            <a:prstGeom prst="rightArrow">
              <a:avLst>
                <a:gd name="adj1" fmla="val 50000"/>
                <a:gd name="adj2" fmla="val 50000"/>
              </a:avLst>
            </a:prstGeom>
            <a:solidFill>
              <a:srgbClr val="05C6F1"/>
            </a:solidFill>
            <a:ln w="9525" cap="flat" cmpd="sng">
              <a:solidFill>
                <a:srgbClr val="05C6F1"/>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1" name="Google Shape;121;p16"/>
            <p:cNvSpPr/>
            <p:nvPr/>
          </p:nvSpPr>
          <p:spPr>
            <a:xfrm flipH="1">
              <a:off x="2414067" y="5381060"/>
              <a:ext cx="868800" cy="280800"/>
            </a:xfrm>
            <a:prstGeom prst="rightArrow">
              <a:avLst>
                <a:gd name="adj1" fmla="val 50000"/>
                <a:gd name="adj2" fmla="val 50000"/>
              </a:avLst>
            </a:prstGeom>
            <a:solidFill>
              <a:srgbClr val="39B54A"/>
            </a:solidFill>
            <a:ln w="9525" cap="flat" cmpd="sng">
              <a:solidFill>
                <a:srgbClr val="39B54A"/>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122" name="Google Shape;122;p16"/>
            <p:cNvSpPr txBox="1"/>
            <p:nvPr/>
          </p:nvSpPr>
          <p:spPr>
            <a:xfrm>
              <a:off x="304801" y="4727958"/>
              <a:ext cx="2042200" cy="1659600"/>
            </a:xfrm>
            <a:prstGeom prst="rect">
              <a:avLst/>
            </a:prstGeom>
            <a:noFill/>
            <a:ln>
              <a:noFill/>
            </a:ln>
          </p:spPr>
          <p:txBody>
            <a:bodyPr spcFirstLastPara="1" wrap="square" lIns="121900" tIns="121900" rIns="121900" bIns="121900" anchor="t" anchorCtr="0">
              <a:noAutofit/>
            </a:bodyPr>
            <a:lstStyle/>
            <a:p>
              <a:pPr algn="r" defTabSz="1219170">
                <a:buClr>
                  <a:srgbClr val="000000"/>
                </a:buClr>
              </a:pPr>
              <a:r>
                <a:rPr lang="en" sz="2000" kern="0" dirty="0">
                  <a:solidFill>
                    <a:srgbClr val="000000"/>
                  </a:solidFill>
                  <a:latin typeface="Proxima Nova"/>
                  <a:ea typeface="Proxima Nova"/>
                  <a:cs typeface="Proxima Nova"/>
                  <a:sym typeface="Proxima Nova"/>
                </a:rPr>
                <a:t>Water Ministry, Development Banks, etc</a:t>
              </a:r>
              <a:endParaRPr sz="2000" kern="0" dirty="0">
                <a:solidFill>
                  <a:srgbClr val="000000"/>
                </a:solidFill>
                <a:latin typeface="Proxima Nova"/>
                <a:ea typeface="Proxima Nova"/>
                <a:cs typeface="Proxima Nova"/>
                <a:sym typeface="Proxima Nova"/>
              </a:endParaRPr>
            </a:p>
          </p:txBody>
        </p:sp>
      </p:grpSp>
      <p:sp>
        <p:nvSpPr>
          <p:cNvPr id="4" name="Title 3">
            <a:extLst>
              <a:ext uri="{FF2B5EF4-FFF2-40B4-BE49-F238E27FC236}">
                <a16:creationId xmlns:a16="http://schemas.microsoft.com/office/drawing/2014/main" id="{54D14092-61DA-47B7-BA26-78BBA629376F}"/>
              </a:ext>
            </a:extLst>
          </p:cNvPr>
          <p:cNvSpPr>
            <a:spLocks noGrp="1"/>
          </p:cNvSpPr>
          <p:nvPr>
            <p:ph type="title"/>
          </p:nvPr>
        </p:nvSpPr>
        <p:spPr/>
        <p:txBody>
          <a:bodyPr/>
          <a:lstStyle/>
          <a:p>
            <a:r>
              <a:rPr lang="en-US" dirty="0"/>
              <a:t>This course is part of the AguaClara Ecosystem: designed for innovation and collaboration</a:t>
            </a:r>
          </a:p>
        </p:txBody>
      </p:sp>
      <p:sp>
        <p:nvSpPr>
          <p:cNvPr id="113" name="Google Shape;113;p16"/>
          <p:cNvSpPr/>
          <p:nvPr/>
        </p:nvSpPr>
        <p:spPr>
          <a:xfrm rot="5368346" flipH="1">
            <a:off x="4068890" y="3568912"/>
            <a:ext cx="868837" cy="281213"/>
          </a:xfrm>
          <a:prstGeom prst="rightArrow">
            <a:avLst>
              <a:gd name="adj1" fmla="val 50000"/>
              <a:gd name="adj2" fmla="val 50000"/>
            </a:avLst>
          </a:prstGeom>
          <a:solidFill>
            <a:srgbClr val="39B54A"/>
          </a:solidFill>
          <a:ln w="9525" cap="flat" cmpd="sng">
            <a:solidFill>
              <a:srgbClr val="39B54A"/>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27" name="Google Shape;116;p16">
            <a:extLst>
              <a:ext uri="{FF2B5EF4-FFF2-40B4-BE49-F238E27FC236}">
                <a16:creationId xmlns:a16="http://schemas.microsoft.com/office/drawing/2014/main" id="{C32CA42E-FFDA-4661-8F04-80415F19928D}"/>
              </a:ext>
            </a:extLst>
          </p:cNvPr>
          <p:cNvSpPr txBox="1"/>
          <p:nvPr/>
        </p:nvSpPr>
        <p:spPr>
          <a:xfrm>
            <a:off x="1447800" y="3302184"/>
            <a:ext cx="2834616" cy="599200"/>
          </a:xfrm>
          <a:prstGeom prst="rect">
            <a:avLst/>
          </a:prstGeom>
          <a:noFill/>
          <a:ln>
            <a:noFill/>
          </a:ln>
        </p:spPr>
        <p:txBody>
          <a:bodyPr spcFirstLastPara="1" wrap="square" lIns="121900" tIns="121900" rIns="121900" bIns="121900" anchor="t" anchorCtr="0">
            <a:noAutofit/>
          </a:bodyPr>
          <a:lstStyle/>
          <a:p>
            <a:pPr algn="r" defTabSz="1219170">
              <a:buClr>
                <a:srgbClr val="000000"/>
              </a:buClr>
            </a:pPr>
            <a:r>
              <a:rPr lang="en-US" sz="2000" kern="0" dirty="0">
                <a:solidFill>
                  <a:srgbClr val="000000"/>
                </a:solidFill>
                <a:latin typeface="Proxima Nova"/>
                <a:ea typeface="Proxima Nova"/>
                <a:cs typeface="Proxima Nova"/>
                <a:sym typeface="Proxima Nova"/>
              </a:rPr>
              <a:t>Insights and problems from Partners</a:t>
            </a:r>
            <a:endParaRPr sz="2000" kern="0" dirty="0">
              <a:solidFill>
                <a:srgbClr val="000000"/>
              </a:solidFill>
              <a:latin typeface="Proxima Nova"/>
              <a:ea typeface="Proxima Nova"/>
              <a:cs typeface="Proxima Nova"/>
              <a:sym typeface="Proxima Nova"/>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6"/>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6" presetClass="emph" presetSubtype="0" fill="hold" grpId="1" nodeType="clickEffect">
                                  <p:stCondLst>
                                    <p:cond delay="0"/>
                                  </p:stCondLst>
                                  <p:childTnLst>
                                    <p:animEffect transition="out" filter="fade">
                                      <p:cBhvr>
                                        <p:cTn id="38" dur="1000" tmFilter="0, 0; .2, .5; .8, .5; 1, 0"/>
                                        <p:tgtEl>
                                          <p:spTgt spid="113"/>
                                        </p:tgtEl>
                                      </p:cBhvr>
                                    </p:animEffect>
                                    <p:animScale>
                                      <p:cBhvr>
                                        <p:cTn id="39" dur="500" autoRev="1" fill="hold"/>
                                        <p:tgtEl>
                                          <p:spTgt spid="113"/>
                                        </p:tgtEl>
                                      </p:cBhvr>
                                      <p:by x="105000" y="105000"/>
                                    </p:animScale>
                                  </p:childTnLst>
                                </p:cTn>
                              </p:par>
                            </p:childTnLst>
                          </p:cTn>
                        </p:par>
                        <p:par>
                          <p:cTn id="40" fill="hold">
                            <p:stCondLst>
                              <p:cond delay="1000"/>
                            </p:stCondLst>
                            <p:childTnLst>
                              <p:par>
                                <p:cTn id="41" presetID="26" presetClass="emph" presetSubtype="0" fill="hold" nodeType="afterEffect">
                                  <p:stCondLst>
                                    <p:cond delay="0"/>
                                  </p:stCondLst>
                                  <p:childTnLst>
                                    <p:animEffect transition="out" filter="fade">
                                      <p:cBhvr>
                                        <p:cTn id="42" dur="1000" tmFilter="0, 0; .2, .5; .8, .5; 1, 0"/>
                                        <p:tgtEl>
                                          <p:spTgt spid="99"/>
                                        </p:tgtEl>
                                      </p:cBhvr>
                                    </p:animEffect>
                                    <p:animScale>
                                      <p:cBhvr>
                                        <p:cTn id="43" dur="500" autoRev="1" fill="hold"/>
                                        <p:tgtEl>
                                          <p:spTgt spid="99"/>
                                        </p:tgtEl>
                                      </p:cBhvr>
                                      <p:by x="105000" y="105000"/>
                                    </p:animScale>
                                  </p:childTnLst>
                                </p:cTn>
                              </p:par>
                            </p:childTnLst>
                          </p:cTn>
                        </p:par>
                        <p:par>
                          <p:cTn id="44" fill="hold">
                            <p:stCondLst>
                              <p:cond delay="2000"/>
                            </p:stCondLst>
                            <p:childTnLst>
                              <p:par>
                                <p:cTn id="45" presetID="26" presetClass="emph" presetSubtype="0" fill="hold" grpId="1" nodeType="afterEffect">
                                  <p:stCondLst>
                                    <p:cond delay="0"/>
                                  </p:stCondLst>
                                  <p:childTnLst>
                                    <p:animEffect transition="out" filter="fade">
                                      <p:cBhvr>
                                        <p:cTn id="46" dur="1000" tmFilter="0, 0; .2, .5; .8, .5; 1, 0"/>
                                        <p:tgtEl>
                                          <p:spTgt spid="109"/>
                                        </p:tgtEl>
                                      </p:cBhvr>
                                    </p:animEffect>
                                    <p:animScale>
                                      <p:cBhvr>
                                        <p:cTn id="47" dur="500" autoRev="1" fill="hold"/>
                                        <p:tgtEl>
                                          <p:spTgt spid="109"/>
                                        </p:tgtEl>
                                      </p:cBhvr>
                                      <p:by x="105000" y="105000"/>
                                    </p:animScale>
                                  </p:childTnLst>
                                </p:cTn>
                              </p:par>
                            </p:childTnLst>
                          </p:cTn>
                        </p:par>
                        <p:par>
                          <p:cTn id="48" fill="hold">
                            <p:stCondLst>
                              <p:cond delay="3000"/>
                            </p:stCondLst>
                            <p:childTnLst>
                              <p:par>
                                <p:cTn id="49" presetID="26" presetClass="emph" presetSubtype="0" fill="hold" nodeType="afterEffect">
                                  <p:stCondLst>
                                    <p:cond delay="0"/>
                                  </p:stCondLst>
                                  <p:childTnLst>
                                    <p:animEffect transition="out" filter="fade">
                                      <p:cBhvr>
                                        <p:cTn id="50" dur="1000" tmFilter="0, 0; .2, .5; .8, .5; 1, 0"/>
                                        <p:tgtEl>
                                          <p:spTgt spid="3"/>
                                        </p:tgtEl>
                                      </p:cBhvr>
                                    </p:animEffect>
                                    <p:animScale>
                                      <p:cBhvr>
                                        <p:cTn id="51" dur="500" autoRev="1" fill="hold"/>
                                        <p:tgtEl>
                                          <p:spTgt spid="3"/>
                                        </p:tgtEl>
                                      </p:cBhvr>
                                      <p:by x="105000" y="105000"/>
                                    </p:animScale>
                                  </p:childTnLst>
                                </p:cTn>
                              </p:par>
                            </p:childTnLst>
                          </p:cTn>
                        </p:par>
                        <p:par>
                          <p:cTn id="52" fill="hold">
                            <p:stCondLst>
                              <p:cond delay="4000"/>
                            </p:stCondLst>
                            <p:childTnLst>
                              <p:par>
                                <p:cTn id="53" presetID="26" presetClass="emph" presetSubtype="0" fill="hold" grpId="1" nodeType="afterEffect">
                                  <p:stCondLst>
                                    <p:cond delay="0"/>
                                  </p:stCondLst>
                                  <p:childTnLst>
                                    <p:animEffect transition="out" filter="fade">
                                      <p:cBhvr>
                                        <p:cTn id="54" dur="1000" tmFilter="0, 0; .2, .5; .8, .5; 1, 0"/>
                                        <p:tgtEl>
                                          <p:spTgt spid="112"/>
                                        </p:tgtEl>
                                      </p:cBhvr>
                                    </p:animEffect>
                                    <p:animScale>
                                      <p:cBhvr>
                                        <p:cTn id="55" dur="500" autoRev="1" fill="hold"/>
                                        <p:tgtEl>
                                          <p:spTgt spid="112"/>
                                        </p:tgtEl>
                                      </p:cBhvr>
                                      <p:by x="105000" y="105000"/>
                                    </p:animScale>
                                  </p:childTnLst>
                                </p:cTn>
                              </p:par>
                            </p:childTnLst>
                          </p:cTn>
                        </p:par>
                        <p:par>
                          <p:cTn id="56" fill="hold">
                            <p:stCondLst>
                              <p:cond delay="5000"/>
                            </p:stCondLst>
                            <p:childTnLst>
                              <p:par>
                                <p:cTn id="57" presetID="26" presetClass="emph" presetSubtype="0" fill="hold" nodeType="afterEffect">
                                  <p:stCondLst>
                                    <p:cond delay="0"/>
                                  </p:stCondLst>
                                  <p:childTnLst>
                                    <p:animEffect transition="out" filter="fade">
                                      <p:cBhvr>
                                        <p:cTn id="58" dur="1000" tmFilter="0, 0; .2, .5; .8, .5; 1, 0"/>
                                        <p:tgtEl>
                                          <p:spTgt spid="99"/>
                                        </p:tgtEl>
                                      </p:cBhvr>
                                    </p:animEffect>
                                    <p:animScale>
                                      <p:cBhvr>
                                        <p:cTn id="59" dur="500" autoRev="1" fill="hold"/>
                                        <p:tgtEl>
                                          <p:spTgt spid="99"/>
                                        </p:tgtEl>
                                      </p:cBhvr>
                                      <p:by x="105000" y="105000"/>
                                    </p:animScale>
                                  </p:childTnLst>
                                </p:cTn>
                              </p:par>
                            </p:childTnLst>
                          </p:cTn>
                        </p:par>
                        <p:par>
                          <p:cTn id="60" fill="hold">
                            <p:stCondLst>
                              <p:cond delay="6000"/>
                            </p:stCondLst>
                            <p:childTnLst>
                              <p:par>
                                <p:cTn id="61" presetID="26" presetClass="emph" presetSubtype="0" fill="hold" grpId="1" nodeType="afterEffect">
                                  <p:stCondLst>
                                    <p:cond delay="0"/>
                                  </p:stCondLst>
                                  <p:childTnLst>
                                    <p:animEffect transition="out" filter="fade">
                                      <p:cBhvr>
                                        <p:cTn id="62" dur="1000" tmFilter="0, 0; .2, .5; .8, .5; 1, 0"/>
                                        <p:tgtEl>
                                          <p:spTgt spid="110"/>
                                        </p:tgtEl>
                                      </p:cBhvr>
                                    </p:animEffect>
                                    <p:animScale>
                                      <p:cBhvr>
                                        <p:cTn id="63" dur="500" autoRev="1" fill="hold"/>
                                        <p:tgtEl>
                                          <p:spTgt spid="110"/>
                                        </p:tgtEl>
                                      </p:cBhvr>
                                      <p:by x="105000" y="105000"/>
                                    </p:animScale>
                                  </p:childTnLst>
                                </p:cTn>
                              </p:par>
                            </p:childTnLst>
                          </p:cTn>
                        </p:par>
                        <p:par>
                          <p:cTn id="64" fill="hold">
                            <p:stCondLst>
                              <p:cond delay="7000"/>
                            </p:stCondLst>
                            <p:childTnLst>
                              <p:par>
                                <p:cTn id="65" presetID="26" presetClass="emph" presetSubtype="0" fill="hold" nodeType="afterEffect">
                                  <p:stCondLst>
                                    <p:cond delay="0"/>
                                  </p:stCondLst>
                                  <p:childTnLst>
                                    <p:animEffect transition="out" filter="fade">
                                      <p:cBhvr>
                                        <p:cTn id="66" dur="1000" tmFilter="0, 0; .2, .5; .8, .5; 1, 0"/>
                                        <p:tgtEl>
                                          <p:spTgt spid="6"/>
                                        </p:tgtEl>
                                      </p:cBhvr>
                                    </p:animEffect>
                                    <p:animScale>
                                      <p:cBhvr>
                                        <p:cTn id="67" dur="500" autoRev="1" fill="hold"/>
                                        <p:tgtEl>
                                          <p:spTgt spid="6"/>
                                        </p:tgtEl>
                                      </p:cBhvr>
                                      <p:by x="105000" y="105000"/>
                                    </p:animScale>
                                  </p:childTnLst>
                                </p:cTn>
                              </p:par>
                            </p:childTnLst>
                          </p:cTn>
                        </p:par>
                      </p:childTnLst>
                    </p:cTn>
                  </p:par>
                  <p:par>
                    <p:cTn id="68" fill="hold">
                      <p:stCondLst>
                        <p:cond delay="indefinite"/>
                      </p:stCondLst>
                      <p:childTnLst>
                        <p:par>
                          <p:cTn id="69" fill="hold">
                            <p:stCondLst>
                              <p:cond delay="0"/>
                            </p:stCondLst>
                            <p:childTnLst>
                              <p:par>
                                <p:cTn id="70" presetID="1" presetClass="exit" presetSubtype="0" fill="hold" grpId="1" nodeType="clickEffect">
                                  <p:stCondLst>
                                    <p:cond delay="0"/>
                                  </p:stCondLst>
                                  <p:childTnLst>
                                    <p:set>
                                      <p:cBhvr>
                                        <p:cTn id="71" dur="1" fill="hold">
                                          <p:stCondLst>
                                            <p:cond delay="0"/>
                                          </p:stCondLst>
                                        </p:cTn>
                                        <p:tgtEl>
                                          <p:spTgt spid="116"/>
                                        </p:tgtEl>
                                        <p:attrNameLst>
                                          <p:attrName>style.visibility</p:attrName>
                                        </p:attrNameLst>
                                      </p:cBhvr>
                                      <p:to>
                                        <p:strVal val="hidden"/>
                                      </p:to>
                                    </p:set>
                                  </p:childTnLst>
                                </p:cTn>
                              </p:par>
                              <p:par>
                                <p:cTn id="72" presetID="1" presetClass="exit" presetSubtype="0" fill="hold" grpId="1" nodeType="withEffect">
                                  <p:stCondLst>
                                    <p:cond delay="0"/>
                                  </p:stCondLst>
                                  <p:childTnLst>
                                    <p:set>
                                      <p:cBhvr>
                                        <p:cTn id="73" dur="1" fill="hold">
                                          <p:stCondLst>
                                            <p:cond delay="0"/>
                                          </p:stCondLst>
                                        </p:cTn>
                                        <p:tgtEl>
                                          <p:spTgt spid="27"/>
                                        </p:tgtEl>
                                        <p:attrNameLst>
                                          <p:attrName>style.visibility</p:attrName>
                                        </p:attrNameLst>
                                      </p:cBhvr>
                                      <p:to>
                                        <p:strVal val="hidden"/>
                                      </p:to>
                                    </p:set>
                                  </p:childTnLst>
                                </p:cTn>
                              </p:par>
                            </p:childTnLst>
                          </p:cTn>
                        </p:par>
                        <p:par>
                          <p:cTn id="74" fill="hold">
                            <p:stCondLst>
                              <p:cond delay="0"/>
                            </p:stCondLst>
                            <p:childTnLst>
                              <p:par>
                                <p:cTn id="75" presetID="1" presetClass="entr" presetSubtype="0" fill="hold" nodeType="afterEffect">
                                  <p:stCondLst>
                                    <p:cond delay="0"/>
                                  </p:stCondLst>
                                  <p:childTnLst>
                                    <p:set>
                                      <p:cBhvr>
                                        <p:cTn id="76" dur="1" fill="hold">
                                          <p:stCondLst>
                                            <p:cond delay="0"/>
                                          </p:stCondLst>
                                        </p:cTn>
                                        <p:tgtEl>
                                          <p:spTgt spid="9"/>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10"/>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animBg="1"/>
      <p:bldP spid="109" grpId="1" animBg="1"/>
      <p:bldP spid="112" grpId="0" animBg="1"/>
      <p:bldP spid="112" grpId="1" animBg="1"/>
      <p:bldP spid="115" grpId="0"/>
      <p:bldP spid="110" grpId="0" animBg="1"/>
      <p:bldP spid="110" grpId="1" animBg="1"/>
      <p:bldP spid="116" grpId="0"/>
      <p:bldP spid="116" grpId="1"/>
      <p:bldP spid="113" grpId="0" animBg="1"/>
      <p:bldP spid="113" grpId="1" animBg="1"/>
      <p:bldP spid="27" grpId="0"/>
      <p:bldP spid="27"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Course expectations</a:t>
            </a:r>
          </a:p>
        </p:txBody>
      </p:sp>
      <p:sp>
        <p:nvSpPr>
          <p:cNvPr id="3" name="Content Placeholder 2"/>
          <p:cNvSpPr>
            <a:spLocks noGrp="1"/>
          </p:cNvSpPr>
          <p:nvPr>
            <p:ph idx="1"/>
          </p:nvPr>
        </p:nvSpPr>
        <p:spPr>
          <a:xfrm>
            <a:off x="457200" y="1600200"/>
            <a:ext cx="11305308" cy="4525963"/>
          </a:xfrm>
        </p:spPr>
        <p:txBody>
          <a:bodyPr/>
          <a:lstStyle/>
          <a:p>
            <a:r>
              <a:rPr lang="en-US" dirty="0"/>
              <a:t>Come to class ready to learn, share your video if possible, and be present!</a:t>
            </a:r>
          </a:p>
          <a:p>
            <a:r>
              <a:rPr lang="en-US" dirty="0"/>
              <a:t>We are learning with you</a:t>
            </a:r>
          </a:p>
          <a:p>
            <a:pPr lvl="1"/>
            <a:r>
              <a:rPr lang="en-US" dirty="0"/>
              <a:t>I am in the process of updating the lecture notes (we continue to learn about water treatment)</a:t>
            </a:r>
          </a:p>
          <a:p>
            <a:pPr lvl="1"/>
            <a:r>
              <a:rPr lang="en-US" dirty="0"/>
              <a:t>The assignments are all new this year (we are using better tools)</a:t>
            </a:r>
          </a:p>
          <a:p>
            <a:pPr lvl="1"/>
            <a:r>
              <a:rPr lang="en-US" dirty="0"/>
              <a:t>You will undoubtedly discover something that doesn’t work as you expected. What should you do WHEN that happens?</a:t>
            </a:r>
          </a:p>
          <a:p>
            <a:pPr lvl="1"/>
            <a:r>
              <a:rPr lang="en-US" dirty="0"/>
              <a:t>Email Patrick, Clare, and me</a:t>
            </a: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type="title"/>
          </p:nvPr>
        </p:nvSpPr>
        <p:spPr/>
        <p:txBody>
          <a:bodyPr/>
          <a:lstStyle/>
          <a:p>
            <a:r>
              <a:rPr lang="en-US" dirty="0"/>
              <a:t>Overview</a:t>
            </a:r>
          </a:p>
        </p:txBody>
      </p:sp>
      <p:sp>
        <p:nvSpPr>
          <p:cNvPr id="24" name="Rectangle 3">
            <a:extLst>
              <a:ext uri="{FF2B5EF4-FFF2-40B4-BE49-F238E27FC236}">
                <a16:creationId xmlns:a16="http://schemas.microsoft.com/office/drawing/2014/main" id="{2ED371C7-135B-4CA5-9A54-FA7BF0B3ECB7}"/>
              </a:ext>
            </a:extLst>
          </p:cNvPr>
          <p:cNvSpPr>
            <a:spLocks noGrp="1" noChangeArrowheads="1"/>
          </p:cNvSpPr>
          <p:nvPr>
            <p:ph idx="1"/>
          </p:nvPr>
        </p:nvSpPr>
        <p:spPr>
          <a:xfrm>
            <a:off x="1752600" y="1600200"/>
            <a:ext cx="6934200" cy="4525963"/>
          </a:xfrm>
        </p:spPr>
        <p:txBody>
          <a:bodyPr/>
          <a:lstStyle/>
          <a:p>
            <a:pPr>
              <a:lnSpc>
                <a:spcPct val="90000"/>
              </a:lnSpc>
            </a:pPr>
            <a:r>
              <a:rPr lang="en-US" sz="2800" dirty="0">
                <a:solidFill>
                  <a:schemeClr val="bg1">
                    <a:lumMod val="75000"/>
                  </a:schemeClr>
                </a:solidFill>
              </a:rPr>
              <a:t>What is this course about?</a:t>
            </a:r>
          </a:p>
          <a:p>
            <a:pPr>
              <a:lnSpc>
                <a:spcPct val="90000"/>
              </a:lnSpc>
            </a:pPr>
            <a:r>
              <a:rPr lang="en-US" sz="2800" b="1" dirty="0"/>
              <a:t>Course Organization</a:t>
            </a:r>
          </a:p>
          <a:p>
            <a:pPr>
              <a:lnSpc>
                <a:spcPct val="90000"/>
              </a:lnSpc>
            </a:pPr>
            <a:r>
              <a:rPr lang="en-US" sz="2800" dirty="0">
                <a:solidFill>
                  <a:schemeClr val="bg1">
                    <a:lumMod val="75000"/>
                  </a:schemeClr>
                </a:solidFill>
              </a:rPr>
              <a:t>Introductions</a:t>
            </a:r>
          </a:p>
          <a:p>
            <a:pPr>
              <a:lnSpc>
                <a:spcPct val="90000"/>
              </a:lnSpc>
            </a:pPr>
            <a:r>
              <a:rPr lang="en-US" sz="2800" dirty="0">
                <a:solidFill>
                  <a:schemeClr val="bg1">
                    <a:lumMod val="75000"/>
                  </a:schemeClr>
                </a:solidFill>
              </a:rPr>
              <a:t>Why am I teaching this course?</a:t>
            </a:r>
          </a:p>
          <a:p>
            <a:pPr>
              <a:lnSpc>
                <a:spcPct val="90000"/>
              </a:lnSpc>
            </a:pPr>
            <a:r>
              <a:rPr lang="en-US" sz="2800" dirty="0">
                <a:solidFill>
                  <a:schemeClr val="bg1">
                    <a:lumMod val="75000"/>
                  </a:schemeClr>
                </a:solidFill>
              </a:rPr>
              <a:t>A search for truth that matters</a:t>
            </a:r>
          </a:p>
          <a:p>
            <a:pPr>
              <a:lnSpc>
                <a:spcPct val="90000"/>
              </a:lnSpc>
            </a:pPr>
            <a:r>
              <a:rPr lang="en-US" sz="2800" dirty="0">
                <a:solidFill>
                  <a:schemeClr val="bg1">
                    <a:lumMod val="75000"/>
                  </a:schemeClr>
                </a:solidFill>
              </a:rPr>
              <a:t>Groupthink: avoiding the truth</a:t>
            </a:r>
          </a:p>
          <a:p>
            <a:pPr>
              <a:lnSpc>
                <a:spcPct val="90000"/>
              </a:lnSpc>
            </a:pPr>
            <a:r>
              <a:rPr lang="en-US" sz="2800" dirty="0">
                <a:solidFill>
                  <a:schemeClr val="bg1">
                    <a:lumMod val="75000"/>
                  </a:schemeClr>
                </a:solidFill>
              </a:rPr>
              <a:t>Myth in engineering</a:t>
            </a:r>
          </a:p>
          <a:p>
            <a:pPr>
              <a:lnSpc>
                <a:spcPct val="90000"/>
              </a:lnSpc>
            </a:pPr>
            <a:r>
              <a:rPr lang="en-US" sz="2800" dirty="0">
                <a:solidFill>
                  <a:schemeClr val="bg1">
                    <a:lumMod val="75000"/>
                  </a:schemeClr>
                </a:solidFill>
              </a:rPr>
              <a:t>The Challenge</a:t>
            </a:r>
          </a:p>
          <a:p>
            <a:pPr>
              <a:lnSpc>
                <a:spcPct val="90000"/>
              </a:lnSpc>
            </a:pPr>
            <a:r>
              <a:rPr lang="en-US" sz="2800" dirty="0">
                <a:solidFill>
                  <a:schemeClr val="bg1">
                    <a:lumMod val="75000"/>
                  </a:schemeClr>
                </a:solidFill>
              </a:rPr>
              <a:t>It is a short walk to the edge of knowledge</a:t>
            </a:r>
          </a:p>
          <a:p>
            <a:pPr>
              <a:lnSpc>
                <a:spcPct val="90000"/>
              </a:lnSpc>
            </a:pPr>
            <a:endParaRPr lang="en-US" sz="2800" dirty="0">
              <a:solidFill>
                <a:schemeClr val="bg1">
                  <a:lumMod val="75000"/>
                </a:schemeClr>
              </a:solidFill>
            </a:endParaRPr>
          </a:p>
          <a:p>
            <a:pPr>
              <a:lnSpc>
                <a:spcPct val="90000"/>
              </a:lnSpc>
            </a:pPr>
            <a:endParaRPr lang="en-US" sz="2800" dirty="0">
              <a:solidFill>
                <a:schemeClr val="bg1">
                  <a:lumMod val="75000"/>
                </a:schemeClr>
              </a:solidFill>
            </a:endParaRPr>
          </a:p>
        </p:txBody>
      </p:sp>
      <p:sp>
        <p:nvSpPr>
          <p:cNvPr id="26" name="TextBox 25">
            <a:extLst>
              <a:ext uri="{FF2B5EF4-FFF2-40B4-BE49-F238E27FC236}">
                <a16:creationId xmlns:a16="http://schemas.microsoft.com/office/drawing/2014/main" id="{91790973-9490-4677-95EC-E10C5055CFEA}"/>
              </a:ext>
            </a:extLst>
          </p:cNvPr>
          <p:cNvSpPr txBox="1"/>
          <p:nvPr/>
        </p:nvSpPr>
        <p:spPr>
          <a:xfrm>
            <a:off x="4793976" y="6499240"/>
            <a:ext cx="4197624" cy="323165"/>
          </a:xfrm>
          <a:prstGeom prst="rect">
            <a:avLst/>
          </a:prstGeom>
          <a:noFill/>
        </p:spPr>
        <p:txBody>
          <a:bodyPr wrap="square" rtlCol="0">
            <a:spAutoFit/>
          </a:bodyPr>
          <a:lstStyle/>
          <a:p>
            <a:r>
              <a:rPr lang="en-US" sz="1500" dirty="0">
                <a:solidFill>
                  <a:schemeClr val="bg1">
                    <a:lumMod val="75000"/>
                  </a:schemeClr>
                </a:solidFill>
              </a:rPr>
              <a:t>Ctrl + click the pictures to go each section!</a:t>
            </a:r>
          </a:p>
        </p:txBody>
      </p:sp>
      <p:sp>
        <p:nvSpPr>
          <p:cNvPr id="27" name="TextBox 26">
            <a:hlinkClick r:id="rId3" action="ppaction://hlinksldjump"/>
            <a:extLst>
              <a:ext uri="{FF2B5EF4-FFF2-40B4-BE49-F238E27FC236}">
                <a16:creationId xmlns:a16="http://schemas.microsoft.com/office/drawing/2014/main" id="{8DE28956-A002-4A9C-BAE7-5623CCC5F8C0}"/>
              </a:ext>
            </a:extLst>
          </p:cNvPr>
          <p:cNvSpPr txBox="1"/>
          <p:nvPr/>
        </p:nvSpPr>
        <p:spPr>
          <a:xfrm>
            <a:off x="561972" y="1600200"/>
            <a:ext cx="1295400" cy="369332"/>
          </a:xfrm>
          <a:prstGeom prst="rect">
            <a:avLst/>
          </a:prstGeom>
          <a:noFill/>
        </p:spPr>
        <p:txBody>
          <a:bodyPr wrap="square" rtlCol="0">
            <a:spAutoFit/>
          </a:bodyPr>
          <a:lstStyle/>
          <a:p>
            <a:pPr algn="r"/>
            <a:r>
              <a:rPr lang="es-AR" b="1" dirty="0" err="1">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Creativity</a:t>
            </a:r>
            <a:endParaRPr lang="en-US" dirty="0"/>
          </a:p>
        </p:txBody>
      </p:sp>
      <p:pic>
        <p:nvPicPr>
          <p:cNvPr id="28" name="Picture 27">
            <a:hlinkClick r:id="rId4" action="ppaction://hlinksldjump"/>
            <a:extLst>
              <a:ext uri="{FF2B5EF4-FFF2-40B4-BE49-F238E27FC236}">
                <a16:creationId xmlns:a16="http://schemas.microsoft.com/office/drawing/2014/main" id="{E9AEEE47-2D5A-435B-A941-72FBD08211B4}"/>
              </a:ext>
            </a:extLst>
          </p:cNvPr>
          <p:cNvPicPr>
            <a:picLocks noChangeAspect="1"/>
          </p:cNvPicPr>
          <p:nvPr/>
        </p:nvPicPr>
        <p:blipFill>
          <a:blip r:embed="rId5"/>
          <a:stretch>
            <a:fillRect/>
          </a:stretch>
        </p:blipFill>
        <p:spPr>
          <a:xfrm>
            <a:off x="914400" y="1987925"/>
            <a:ext cx="942972" cy="504573"/>
          </a:xfrm>
          <a:prstGeom prst="rect">
            <a:avLst/>
          </a:prstGeom>
        </p:spPr>
      </p:pic>
      <p:pic>
        <p:nvPicPr>
          <p:cNvPr id="29" name="Picture 28">
            <a:hlinkClick r:id="rId6" action="ppaction://hlinksldjump"/>
            <a:extLst>
              <a:ext uri="{FF2B5EF4-FFF2-40B4-BE49-F238E27FC236}">
                <a16:creationId xmlns:a16="http://schemas.microsoft.com/office/drawing/2014/main" id="{50638749-617D-46B0-BE14-6B95CED6FFC5}"/>
              </a:ext>
            </a:extLst>
          </p:cNvPr>
          <p:cNvPicPr>
            <a:picLocks noChangeAspect="1"/>
          </p:cNvPicPr>
          <p:nvPr/>
        </p:nvPicPr>
        <p:blipFill>
          <a:blip r:embed="rId7"/>
          <a:stretch>
            <a:fillRect/>
          </a:stretch>
        </p:blipFill>
        <p:spPr>
          <a:xfrm>
            <a:off x="304800" y="2579132"/>
            <a:ext cx="1552573" cy="268976"/>
          </a:xfrm>
          <a:prstGeom prst="rect">
            <a:avLst/>
          </a:prstGeom>
        </p:spPr>
      </p:pic>
      <p:pic>
        <p:nvPicPr>
          <p:cNvPr id="30" name="Picture 4" descr="Slide 8">
            <a:hlinkClick r:id="rId8" action="ppaction://hlinksldjump"/>
            <a:extLst>
              <a:ext uri="{FF2B5EF4-FFF2-40B4-BE49-F238E27FC236}">
                <a16:creationId xmlns:a16="http://schemas.microsoft.com/office/drawing/2014/main" id="{D93BB359-728F-4DD1-B2EE-8646FC183F9E}"/>
              </a:ext>
            </a:extLst>
          </p:cNvPr>
          <p:cNvPicPr>
            <a:picLocks noChangeAspect="1" noChangeArrowheads="1"/>
          </p:cNvPicPr>
          <p:nvPr/>
        </p:nvPicPr>
        <p:blipFill>
          <a:blip r:embed="rId9" cstate="print"/>
          <a:srcRect/>
          <a:stretch>
            <a:fillRect/>
          </a:stretch>
        </p:blipFill>
        <p:spPr bwMode="auto">
          <a:xfrm>
            <a:off x="1295400" y="2960132"/>
            <a:ext cx="585786" cy="440501"/>
          </a:xfrm>
          <a:prstGeom prst="rect">
            <a:avLst/>
          </a:prstGeom>
          <a:noFill/>
        </p:spPr>
      </p:pic>
      <p:pic>
        <p:nvPicPr>
          <p:cNvPr id="31" name="Picture 4" descr="https://lh3.googleusercontent.com/-IitBE7Hn8Zs/VGal6xvxBtI/AAAAAAACoWk/MtGRr0XgXlk/s1024-Ic42/DSC03035.JPG">
            <a:hlinkClick r:id="rId10" action="ppaction://hlinksldjump"/>
            <a:extLst>
              <a:ext uri="{FF2B5EF4-FFF2-40B4-BE49-F238E27FC236}">
                <a16:creationId xmlns:a16="http://schemas.microsoft.com/office/drawing/2014/main" id="{CB3078FA-4A7F-42FE-953A-720DB1B9C4B3}"/>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1386922" y="3468010"/>
            <a:ext cx="494264" cy="370698"/>
          </a:xfrm>
          <a:prstGeom prst="rect">
            <a:avLst/>
          </a:prstGeom>
          <a:noFill/>
          <a:extLst>
            <a:ext uri="{909E8E84-426E-40DD-AFC4-6F175D3DCCD1}">
              <a14:hiddenFill xmlns:a14="http://schemas.microsoft.com/office/drawing/2010/main">
                <a:solidFill>
                  <a:srgbClr val="FFFFFF"/>
                </a:solidFill>
              </a14:hiddenFill>
            </a:ext>
          </a:extLst>
        </p:spPr>
      </p:pic>
      <p:sp>
        <p:nvSpPr>
          <p:cNvPr id="32" name="Text Box 4">
            <a:hlinkClick r:id="rId12" action="ppaction://hlinksldjump"/>
            <a:extLst>
              <a:ext uri="{FF2B5EF4-FFF2-40B4-BE49-F238E27FC236}">
                <a16:creationId xmlns:a16="http://schemas.microsoft.com/office/drawing/2014/main" id="{185C96FA-0DDB-44D1-BC74-6B28940E8B43}"/>
              </a:ext>
            </a:extLst>
          </p:cNvPr>
          <p:cNvSpPr txBox="1">
            <a:spLocks noChangeArrowheads="1"/>
          </p:cNvSpPr>
          <p:nvPr/>
        </p:nvSpPr>
        <p:spPr bwMode="auto">
          <a:xfrm>
            <a:off x="1016814" y="3895798"/>
            <a:ext cx="973343" cy="400110"/>
          </a:xfrm>
          <a:prstGeom prst="rect">
            <a:avLst/>
          </a:prstGeom>
          <a:noFill/>
          <a:ln w="12700">
            <a:noFill/>
            <a:miter lim="800000"/>
            <a:headEnd type="none" w="lg" len="med"/>
            <a:tailEnd type="none" w="lg" len="med"/>
          </a:ln>
          <a:effectLst/>
        </p:spPr>
        <p:txBody>
          <a:bodyPr wrap="none">
            <a:spAutoFit/>
          </a:bodyPr>
          <a:lstStyle/>
          <a:p>
            <a:pPr algn="r" eaLnBrk="0" hangingPunct="0"/>
            <a:r>
              <a:rPr lang="en-US" sz="1000" dirty="0">
                <a:solidFill>
                  <a:schemeClr val="folHlink"/>
                </a:solidFill>
                <a:latin typeface="Times New Roman" pitchFamily="18" charset="0"/>
              </a:rPr>
              <a:t>Respect </a:t>
            </a:r>
          </a:p>
          <a:p>
            <a:pPr algn="r" eaLnBrk="0" hangingPunct="0"/>
            <a:r>
              <a:rPr lang="en-US" sz="1000" dirty="0">
                <a:solidFill>
                  <a:schemeClr val="folHlink"/>
                </a:solidFill>
                <a:latin typeface="Times New Roman" pitchFamily="18" charset="0"/>
              </a:rPr>
              <a:t>AND question!</a:t>
            </a:r>
          </a:p>
        </p:txBody>
      </p:sp>
      <p:sp>
        <p:nvSpPr>
          <p:cNvPr id="33" name="TextBox 32">
            <a:hlinkClick r:id="rId13" action="ppaction://hlinksldjump"/>
            <a:extLst>
              <a:ext uri="{FF2B5EF4-FFF2-40B4-BE49-F238E27FC236}">
                <a16:creationId xmlns:a16="http://schemas.microsoft.com/office/drawing/2014/main" id="{B24D401F-6285-4B86-8F3A-FB0ED9A5A21B}"/>
              </a:ext>
            </a:extLst>
          </p:cNvPr>
          <p:cNvSpPr txBox="1"/>
          <p:nvPr/>
        </p:nvSpPr>
        <p:spPr>
          <a:xfrm>
            <a:off x="976738" y="4391233"/>
            <a:ext cx="1013419" cy="400110"/>
          </a:xfrm>
          <a:prstGeom prst="rect">
            <a:avLst/>
          </a:prstGeom>
          <a:noFill/>
        </p:spPr>
        <p:txBody>
          <a:bodyPr wrap="none" rtlCol="0">
            <a:spAutoFit/>
          </a:bodyPr>
          <a:lstStyle/>
          <a:p>
            <a:pPr algn="r"/>
            <a:r>
              <a:rPr lang="es-AR" sz="1000" dirty="0">
                <a:latin typeface="Times New Roman" panose="02020603050405020304" pitchFamily="18" charset="0"/>
                <a:cs typeface="Times New Roman" panose="02020603050405020304" pitchFamily="18" charset="0"/>
              </a:rPr>
              <a:t>Don</a:t>
            </a:r>
            <a:r>
              <a:rPr lang="en-US" sz="1000" dirty="0">
                <a:latin typeface="Times New Roman" panose="02020603050405020304" pitchFamily="18" charset="0"/>
                <a:cs typeface="Times New Roman" panose="02020603050405020304" pitchFamily="18" charset="0"/>
              </a:rPr>
              <a:t>’t believe </a:t>
            </a:r>
          </a:p>
          <a:p>
            <a:pPr algn="r"/>
            <a:r>
              <a:rPr lang="en-US" sz="1000" dirty="0">
                <a:latin typeface="Times New Roman" panose="02020603050405020304" pitchFamily="18" charset="0"/>
                <a:cs typeface="Times New Roman" panose="02020603050405020304" pitchFamily="18" charset="0"/>
              </a:rPr>
              <a:t>everything I say</a:t>
            </a:r>
          </a:p>
        </p:txBody>
      </p:sp>
      <p:pic>
        <p:nvPicPr>
          <p:cNvPr id="34" name="Picture 2" descr="Image result for kaboom">
            <a:hlinkClick r:id="rId14" action="ppaction://hlinksldjump"/>
            <a:extLst>
              <a:ext uri="{FF2B5EF4-FFF2-40B4-BE49-F238E27FC236}">
                <a16:creationId xmlns:a16="http://schemas.microsoft.com/office/drawing/2014/main" id="{C665F4AC-B9E8-4411-B4C8-2E9226C81A18}"/>
              </a:ext>
            </a:extLst>
          </p:cNvPr>
          <p:cNvPicPr>
            <a:picLocks noChangeAspect="1" noChangeArrowheads="1"/>
          </p:cNvPicPr>
          <p:nvPr/>
        </p:nvPicPr>
        <p:blipFill>
          <a:blip r:embed="rId15" cstate="print">
            <a:extLst>
              <a:ext uri="{28A0092B-C50C-407E-A947-70E740481C1C}">
                <a14:useLocalDpi xmlns:a14="http://schemas.microsoft.com/office/drawing/2010/main" val="0"/>
              </a:ext>
            </a:extLst>
          </a:blip>
          <a:srcRect/>
          <a:stretch>
            <a:fillRect/>
          </a:stretch>
        </p:blipFill>
        <p:spPr bwMode="auto">
          <a:xfrm>
            <a:off x="1219200" y="4866502"/>
            <a:ext cx="661986" cy="327683"/>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http://2.bp.blogspot.com/-G6EUTupmYoo/T8tXQ-NLUCI/AAAAAAAArXw/DCFNgkAxOHA/s1600/edge+of+knowledge.jpg">
            <a:hlinkClick r:id="rId16" action="ppaction://hlinksldjump"/>
            <a:extLst>
              <a:ext uri="{FF2B5EF4-FFF2-40B4-BE49-F238E27FC236}">
                <a16:creationId xmlns:a16="http://schemas.microsoft.com/office/drawing/2014/main" id="{2FB85689-D625-4AB8-9B25-A240C15E1E2D}"/>
              </a:ext>
            </a:extLst>
          </p:cNvPr>
          <p:cNvPicPr>
            <a:picLocks noChangeAspect="1" noChangeArrowheads="1"/>
          </p:cNvPicPr>
          <p:nvPr/>
        </p:nvPicPr>
        <p:blipFill>
          <a:blip r:embed="rId17" cstate="print">
            <a:extLst>
              <a:ext uri="{28A0092B-C50C-407E-A947-70E740481C1C}">
                <a14:useLocalDpi xmlns:a14="http://schemas.microsoft.com/office/drawing/2010/main" val="0"/>
              </a:ext>
            </a:extLst>
          </a:blip>
          <a:srcRect/>
          <a:stretch>
            <a:fillRect/>
          </a:stretch>
        </p:blipFill>
        <p:spPr bwMode="auto">
          <a:xfrm>
            <a:off x="1295400" y="5322332"/>
            <a:ext cx="561972" cy="403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765017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 Challenges</a:t>
            </a:r>
          </a:p>
        </p:txBody>
      </p:sp>
      <p:sp>
        <p:nvSpPr>
          <p:cNvPr id="3" name="Content Placeholder 2"/>
          <p:cNvSpPr>
            <a:spLocks noGrp="1"/>
          </p:cNvSpPr>
          <p:nvPr>
            <p:ph idx="1"/>
          </p:nvPr>
        </p:nvSpPr>
        <p:spPr/>
        <p:txBody>
          <a:bodyPr/>
          <a:lstStyle/>
          <a:p>
            <a:r>
              <a:rPr lang="en-US" dirty="0"/>
              <a:t>How do you learn?</a:t>
            </a:r>
          </a:p>
          <a:p>
            <a:r>
              <a:rPr lang="en-US" dirty="0"/>
              <a:t>Why teams?</a:t>
            </a:r>
          </a:p>
          <a:p>
            <a:r>
              <a:rPr lang="en-US" dirty="0"/>
              <a:t>Drafts and final submission</a:t>
            </a:r>
          </a:p>
          <a:p>
            <a:r>
              <a:rPr lang="en-US" dirty="0"/>
              <a:t>Teaching Assistant (Clare O’Conner)</a:t>
            </a:r>
          </a:p>
          <a:p>
            <a:r>
              <a:rPr lang="en-US" dirty="0" err="1"/>
              <a:t>Onshape</a:t>
            </a:r>
            <a:r>
              <a:rPr lang="en-US" dirty="0"/>
              <a:t>!</a:t>
            </a:r>
          </a:p>
        </p:txBody>
      </p:sp>
    </p:spTree>
    <p:extLst>
      <p:ext uri="{BB962C8B-B14F-4D97-AF65-F5344CB8AC3E}">
        <p14:creationId xmlns:p14="http://schemas.microsoft.com/office/powerpoint/2010/main" val="858638379"/>
      </p:ext>
    </p:extLst>
  </p:cSld>
  <p:clrMapOvr>
    <a:masterClrMapping/>
  </p:clrMapOvr>
  <p:transition>
    <p:fade/>
  </p:transition>
</p:sld>
</file>

<file path=ppt/theme/theme1.xml><?xml version="1.0" encoding="utf-8"?>
<a:theme xmlns:a="http://schemas.openxmlformats.org/drawingml/2006/main" name="SWOT 2021">
  <a:themeElements>
    <a:clrScheme name="present colors">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WOT 2021" id="{306B4164-DC53-4581-8FA2-40B7F9389F30}" vid="{98F8E750-724B-47D5-9A8C-6ABDA1DBFED5}"/>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AguaClara the road</Template>
  <TotalTime>8231</TotalTime>
  <Words>2198</Words>
  <Application>Microsoft Office PowerPoint</Application>
  <PresentationFormat>Widescreen</PresentationFormat>
  <Paragraphs>300</Paragraphs>
  <Slides>33</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Candara</vt:lpstr>
      <vt:lpstr>Times New Roman</vt:lpstr>
      <vt:lpstr>Wingdings</vt:lpstr>
      <vt:lpstr>Century Gothic</vt:lpstr>
      <vt:lpstr>Proxima Nova</vt:lpstr>
      <vt:lpstr>Arial</vt:lpstr>
      <vt:lpstr>Calibri</vt:lpstr>
      <vt:lpstr>SWOT 2021</vt:lpstr>
      <vt:lpstr>PowerPoint Presentation</vt:lpstr>
      <vt:lpstr>Overview</vt:lpstr>
      <vt:lpstr>Overview</vt:lpstr>
      <vt:lpstr>What is this course about?</vt:lpstr>
      <vt:lpstr>My Goal for this course is to provide a safe learning environment where </vt:lpstr>
      <vt:lpstr>This course is part of the AguaClara Ecosystem: designed for innovation and collaboration</vt:lpstr>
      <vt:lpstr>Course expectations</vt:lpstr>
      <vt:lpstr>Overview</vt:lpstr>
      <vt:lpstr>Design Challenges</vt:lpstr>
      <vt:lpstr>Why Onshape?</vt:lpstr>
      <vt:lpstr>Overview</vt:lpstr>
      <vt:lpstr>Why am I teaching this course?</vt:lpstr>
      <vt:lpstr>Mesa Grande: Waiting for water</vt:lpstr>
      <vt:lpstr>Water in Colomoncagua</vt:lpstr>
      <vt:lpstr>PowerPoint Presentation</vt:lpstr>
      <vt:lpstr>PowerPoint Presentation</vt:lpstr>
      <vt:lpstr>PowerPoint Presentation</vt:lpstr>
      <vt:lpstr>Overview</vt:lpstr>
      <vt:lpstr>You should be taking a course in business or information technology</vt:lpstr>
      <vt:lpstr>Uneven Knowledge Space</vt:lpstr>
      <vt:lpstr>A Search for Truth that Matters </vt:lpstr>
      <vt:lpstr>Overview</vt:lpstr>
      <vt:lpstr>Groupthink</vt:lpstr>
      <vt:lpstr>Some Solutions to Groupthink</vt:lpstr>
      <vt:lpstr>How might Environmental Engineers fall into the trap of groupthink?</vt:lpstr>
      <vt:lpstr>Overview</vt:lpstr>
      <vt:lpstr>Role of Myth in Environmental Engineering</vt:lpstr>
      <vt:lpstr>Historic Examples of Myth</vt:lpstr>
      <vt:lpstr>Expose the Myth</vt:lpstr>
      <vt:lpstr>Overview</vt:lpstr>
      <vt:lpstr>The Challenge: Sustainable Municipal Drinking Water Supplies</vt:lpstr>
      <vt:lpstr>PowerPoint Presentation</vt:lpstr>
      <vt:lpstr>It is a short walk…</vt:lpstr>
    </vt:vector>
  </TitlesOfParts>
  <Company>Cornell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CEE 4540: Sustainable Small-Scale Water Supplies</dc:title>
  <dc:creator>Monroe Weber-Shirk</dc:creator>
  <cp:lastModifiedBy>Monroe Weber-Shirk</cp:lastModifiedBy>
  <cp:revision>287</cp:revision>
  <dcterms:created xsi:type="dcterms:W3CDTF">2008-08-26T14:48:34Z</dcterms:created>
  <dcterms:modified xsi:type="dcterms:W3CDTF">2022-12-14T14:25:12Z</dcterms:modified>
</cp:coreProperties>
</file>

<file path=docProps/thumbnail.jpeg>
</file>